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4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3" r:id="rId3"/>
    <p:sldId id="314" r:id="rId4"/>
    <p:sldId id="327" r:id="rId5"/>
    <p:sldId id="316" r:id="rId6"/>
    <p:sldId id="317" r:id="rId7"/>
    <p:sldId id="318" r:id="rId8"/>
    <p:sldId id="328" r:id="rId9"/>
    <p:sldId id="326" r:id="rId10"/>
    <p:sldId id="330" r:id="rId11"/>
    <p:sldId id="331" r:id="rId12"/>
    <p:sldId id="329" r:id="rId13"/>
    <p:sldId id="334" r:id="rId14"/>
    <p:sldId id="319" r:id="rId15"/>
    <p:sldId id="322" r:id="rId16"/>
    <p:sldId id="323" r:id="rId17"/>
    <p:sldId id="337" r:id="rId18"/>
    <p:sldId id="335" r:id="rId19"/>
    <p:sldId id="336" r:id="rId20"/>
    <p:sldId id="332" r:id="rId21"/>
    <p:sldId id="333" r:id="rId22"/>
    <p:sldId id="321" r:id="rId23"/>
    <p:sldId id="338" r:id="rId24"/>
    <p:sldId id="324" r:id="rId25"/>
    <p:sldId id="325" r:id="rId26"/>
  </p:sldIdLst>
  <p:sldSz cx="9144000" cy="6858000" type="screen4x3"/>
  <p:notesSz cx="6894513" cy="9180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CBFB9F"/>
    <a:srgbClr val="E0BAD8"/>
    <a:srgbClr val="8000FF"/>
    <a:srgbClr val="2E3D6E"/>
    <a:srgbClr val="FF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0345" autoAdjust="0"/>
  </p:normalViewPr>
  <p:slideViewPr>
    <p:cSldViewPr snapToGrid="0">
      <p:cViewPr varScale="1">
        <p:scale>
          <a:sx n="78" d="100"/>
          <a:sy n="78" d="100"/>
        </p:scale>
        <p:origin x="1062" y="78"/>
      </p:cViewPr>
      <p:guideLst>
        <p:guide orient="horz" pos="217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steward\Google%20Drive\Work%20C%20Drive\ALDot%20Pile%20Setup%20Proposal\Ronnie%20Thesis\GRL%20CW%20vs%20Ronnie's%20iCAP%20(EJS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esteward\Google%20Drive\Work%20C%20Drive\ALDot%20Pile%20Setup%20Proposal\Ronnie%20Thesis\GRL%20CW%20vs%20Ronnie's%20iCAP%20(EJS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esteward\Google%20Drive\Work%20C%20Drive\ALDot%20Pile%20Setup%20Proposal\Ronnie%20Thesis\GRL%20CW%20vs%20Ronnie's%20iCAP%20(EJS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esteward\Google%20Drive\Work%20C%20Drive\ALDot%20Pile%20Setup%20Proposal\Ronnie%20Thesis\GRL%20CW%20vs%20Ronnie's%20iCAP%20(EJS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esteward\Google%20Drive\Work%20C%20Drive\ALDot%20Pile%20Setup%20Proposal\Elisa%20Thesis\Icap%20Resistances%20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ALDOT PPC Piles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75097050361701"/>
          <c:y val="6.5779837461917706E-2"/>
          <c:w val="0.789517127575456"/>
          <c:h val="0.81475407804410205"/>
        </c:manualLayout>
      </c:layout>
      <c:scatterChart>
        <c:scatterStyle val="lineMarker"/>
        <c:varyColors val="0"/>
        <c:ser>
          <c:idx val="0"/>
          <c:order val="0"/>
          <c:spPr>
            <a:ln w="44450">
              <a:noFill/>
            </a:ln>
          </c:spPr>
          <c:marker>
            <c:symbol val="circle"/>
            <c:size val="2"/>
          </c:marker>
          <c:trendline>
            <c:trendlineType val="linear"/>
            <c:forward val="27"/>
            <c:backward val="5"/>
            <c:dispRSqr val="1"/>
            <c:dispEq val="1"/>
            <c:trendlineLbl>
              <c:layout>
                <c:manualLayout>
                  <c:x val="-0.10507849060077425"/>
                  <c:y val="1.1705566693454824E-2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200" baseline="0"/>
                  </a:pPr>
                  <a:endParaRPr lang="en-US"/>
                </a:p>
              </c:txPr>
            </c:trendlineLbl>
          </c:trendline>
          <c:xVal>
            <c:numRef>
              <c:f>PSC!$U$3:$U$42</c:f>
              <c:numCache>
                <c:formatCode>0</c:formatCode>
                <c:ptCount val="39"/>
                <c:pt idx="0">
                  <c:v>312.2</c:v>
                </c:pt>
                <c:pt idx="1">
                  <c:v>281.7</c:v>
                </c:pt>
                <c:pt idx="2">
                  <c:v>152.19999999999999</c:v>
                </c:pt>
                <c:pt idx="3">
                  <c:v>263.89999999999998</c:v>
                </c:pt>
                <c:pt idx="4">
                  <c:v>315.7</c:v>
                </c:pt>
                <c:pt idx="5">
                  <c:v>203.5</c:v>
                </c:pt>
                <c:pt idx="6">
                  <c:v>276.3</c:v>
                </c:pt>
                <c:pt idx="7">
                  <c:v>336.5</c:v>
                </c:pt>
                <c:pt idx="8">
                  <c:v>304.2</c:v>
                </c:pt>
                <c:pt idx="9">
                  <c:v>126.5</c:v>
                </c:pt>
                <c:pt idx="10">
                  <c:v>142.30000000000001</c:v>
                </c:pt>
                <c:pt idx="11">
                  <c:v>429.1</c:v>
                </c:pt>
                <c:pt idx="12">
                  <c:v>438.3</c:v>
                </c:pt>
                <c:pt idx="13">
                  <c:v>222.2</c:v>
                </c:pt>
                <c:pt idx="14">
                  <c:v>338.6</c:v>
                </c:pt>
                <c:pt idx="15">
                  <c:v>213.7</c:v>
                </c:pt>
                <c:pt idx="16">
                  <c:v>297.5</c:v>
                </c:pt>
                <c:pt idx="17">
                  <c:v>319.10000000000002</c:v>
                </c:pt>
                <c:pt idx="18">
                  <c:v>428.5</c:v>
                </c:pt>
                <c:pt idx="19">
                  <c:v>459.9</c:v>
                </c:pt>
                <c:pt idx="20">
                  <c:v>265.10000000000002</c:v>
                </c:pt>
                <c:pt idx="21">
                  <c:v>245.5</c:v>
                </c:pt>
                <c:pt idx="22">
                  <c:v>146.69999999999999</c:v>
                </c:pt>
                <c:pt idx="23">
                  <c:v>176.9</c:v>
                </c:pt>
                <c:pt idx="24">
                  <c:v>87</c:v>
                </c:pt>
                <c:pt idx="25">
                  <c:v>151.30000000000001</c:v>
                </c:pt>
                <c:pt idx="26">
                  <c:v>276.8</c:v>
                </c:pt>
                <c:pt idx="27">
                  <c:v>564.5</c:v>
                </c:pt>
                <c:pt idx="28">
                  <c:v>650.29999999999995</c:v>
                </c:pt>
                <c:pt idx="29">
                  <c:v>642</c:v>
                </c:pt>
                <c:pt idx="30">
                  <c:v>790.5</c:v>
                </c:pt>
                <c:pt idx="31">
                  <c:v>945.9</c:v>
                </c:pt>
                <c:pt idx="32">
                  <c:v>934.1</c:v>
                </c:pt>
                <c:pt idx="33">
                  <c:v>838.6</c:v>
                </c:pt>
                <c:pt idx="34">
                  <c:v>951.8</c:v>
                </c:pt>
                <c:pt idx="35">
                  <c:v>988.6</c:v>
                </c:pt>
                <c:pt idx="36">
                  <c:v>1023.4</c:v>
                </c:pt>
                <c:pt idx="37">
                  <c:v>1158.3</c:v>
                </c:pt>
                <c:pt idx="38">
                  <c:v>1814.9</c:v>
                </c:pt>
              </c:numCache>
            </c:numRef>
          </c:xVal>
          <c:yVal>
            <c:numRef>
              <c:f>PSC!$Y$3:$Y$42</c:f>
              <c:numCache>
                <c:formatCode>0</c:formatCode>
                <c:ptCount val="39"/>
                <c:pt idx="0">
                  <c:v>424</c:v>
                </c:pt>
                <c:pt idx="1">
                  <c:v>478</c:v>
                </c:pt>
                <c:pt idx="2">
                  <c:v>156</c:v>
                </c:pt>
                <c:pt idx="3">
                  <c:v>375</c:v>
                </c:pt>
                <c:pt idx="4">
                  <c:v>774</c:v>
                </c:pt>
                <c:pt idx="5">
                  <c:v>269</c:v>
                </c:pt>
                <c:pt idx="6">
                  <c:v>518</c:v>
                </c:pt>
                <c:pt idx="7">
                  <c:v>378</c:v>
                </c:pt>
                <c:pt idx="8">
                  <c:v>407</c:v>
                </c:pt>
                <c:pt idx="9">
                  <c:v>187</c:v>
                </c:pt>
                <c:pt idx="10">
                  <c:v>335</c:v>
                </c:pt>
                <c:pt idx="11">
                  <c:v>617</c:v>
                </c:pt>
                <c:pt idx="12">
                  <c:v>633</c:v>
                </c:pt>
                <c:pt idx="13">
                  <c:v>342</c:v>
                </c:pt>
                <c:pt idx="14">
                  <c:v>447</c:v>
                </c:pt>
                <c:pt idx="15">
                  <c:v>269</c:v>
                </c:pt>
                <c:pt idx="16">
                  <c:v>382</c:v>
                </c:pt>
                <c:pt idx="17">
                  <c:v>545</c:v>
                </c:pt>
                <c:pt idx="18">
                  <c:v>485</c:v>
                </c:pt>
                <c:pt idx="19">
                  <c:v>587</c:v>
                </c:pt>
                <c:pt idx="20">
                  <c:v>380</c:v>
                </c:pt>
                <c:pt idx="21">
                  <c:v>465</c:v>
                </c:pt>
                <c:pt idx="22">
                  <c:v>158</c:v>
                </c:pt>
                <c:pt idx="23">
                  <c:v>377</c:v>
                </c:pt>
                <c:pt idx="24">
                  <c:v>115</c:v>
                </c:pt>
                <c:pt idx="25">
                  <c:v>232</c:v>
                </c:pt>
                <c:pt idx="26">
                  <c:v>284</c:v>
                </c:pt>
                <c:pt idx="27">
                  <c:v>784</c:v>
                </c:pt>
                <c:pt idx="28">
                  <c:v>797</c:v>
                </c:pt>
                <c:pt idx="29">
                  <c:v>977</c:v>
                </c:pt>
                <c:pt idx="30">
                  <c:v>863</c:v>
                </c:pt>
                <c:pt idx="31">
                  <c:v>941</c:v>
                </c:pt>
                <c:pt idx="32">
                  <c:v>930</c:v>
                </c:pt>
                <c:pt idx="33">
                  <c:v>892</c:v>
                </c:pt>
                <c:pt idx="34">
                  <c:v>1538</c:v>
                </c:pt>
                <c:pt idx="35">
                  <c:v>1453</c:v>
                </c:pt>
                <c:pt idx="36">
                  <c:v>1011</c:v>
                </c:pt>
                <c:pt idx="37">
                  <c:v>1548</c:v>
                </c:pt>
                <c:pt idx="38">
                  <c:v>1800</c:v>
                </c:pt>
              </c:numCache>
            </c:numRef>
          </c:yVal>
          <c:smooth val="0"/>
        </c:ser>
        <c:ser>
          <c:idx val="1"/>
          <c:order val="1"/>
          <c:tx>
            <c:v>EOID</c:v>
          </c:tx>
          <c:spPr>
            <a:ln w="44450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PSC!$BK$95:$BK$108</c:f>
              <c:numCache>
                <c:formatCode>0</c:formatCode>
                <c:ptCount val="14"/>
                <c:pt idx="0">
                  <c:v>312.2</c:v>
                </c:pt>
                <c:pt idx="1">
                  <c:v>152.19999999999999</c:v>
                </c:pt>
                <c:pt idx="2">
                  <c:v>203.5</c:v>
                </c:pt>
                <c:pt idx="3">
                  <c:v>336.5</c:v>
                </c:pt>
                <c:pt idx="4">
                  <c:v>126.5</c:v>
                </c:pt>
                <c:pt idx="5">
                  <c:v>429.1</c:v>
                </c:pt>
                <c:pt idx="6">
                  <c:v>222.2</c:v>
                </c:pt>
                <c:pt idx="7">
                  <c:v>213.7</c:v>
                </c:pt>
                <c:pt idx="8">
                  <c:v>428.5</c:v>
                </c:pt>
                <c:pt idx="9">
                  <c:v>265.10000000000002</c:v>
                </c:pt>
                <c:pt idx="10">
                  <c:v>146.69999999999999</c:v>
                </c:pt>
                <c:pt idx="11">
                  <c:v>87</c:v>
                </c:pt>
                <c:pt idx="12">
                  <c:v>564.5</c:v>
                </c:pt>
                <c:pt idx="13">
                  <c:v>838.6</c:v>
                </c:pt>
              </c:numCache>
            </c:numRef>
          </c:xVal>
          <c:yVal>
            <c:numRef>
              <c:f>PSC!$BO$95:$BO$108</c:f>
              <c:numCache>
                <c:formatCode>0</c:formatCode>
                <c:ptCount val="14"/>
                <c:pt idx="0">
                  <c:v>424</c:v>
                </c:pt>
                <c:pt idx="1">
                  <c:v>156</c:v>
                </c:pt>
                <c:pt idx="2">
                  <c:v>269</c:v>
                </c:pt>
                <c:pt idx="3">
                  <c:v>378</c:v>
                </c:pt>
                <c:pt idx="4">
                  <c:v>187</c:v>
                </c:pt>
                <c:pt idx="5">
                  <c:v>617</c:v>
                </c:pt>
                <c:pt idx="6">
                  <c:v>342</c:v>
                </c:pt>
                <c:pt idx="7">
                  <c:v>269</c:v>
                </c:pt>
                <c:pt idx="8">
                  <c:v>485</c:v>
                </c:pt>
                <c:pt idx="9">
                  <c:v>380</c:v>
                </c:pt>
                <c:pt idx="10">
                  <c:v>158</c:v>
                </c:pt>
                <c:pt idx="11">
                  <c:v>115</c:v>
                </c:pt>
                <c:pt idx="12">
                  <c:v>784</c:v>
                </c:pt>
                <c:pt idx="13">
                  <c:v>892</c:v>
                </c:pt>
              </c:numCache>
            </c:numRef>
          </c:yVal>
          <c:smooth val="0"/>
        </c:ser>
        <c:ser>
          <c:idx val="2"/>
          <c:order val="2"/>
          <c:tx>
            <c:v>BOR</c:v>
          </c:tx>
          <c:spPr>
            <a:ln w="44450">
              <a:noFill/>
            </a:ln>
          </c:spPr>
          <c:marker>
            <c:symbol val="circle"/>
            <c:size val="5"/>
            <c:spPr>
              <a:solidFill>
                <a:srgbClr val="000090"/>
              </a:solidFill>
              <a:ln>
                <a:solidFill>
                  <a:srgbClr val="000090"/>
                </a:solidFill>
              </a:ln>
            </c:spPr>
          </c:marker>
          <c:xVal>
            <c:numRef>
              <c:f>PSC!$BK$114:$BK$138</c:f>
              <c:numCache>
                <c:formatCode>0</c:formatCode>
                <c:ptCount val="25"/>
                <c:pt idx="0">
                  <c:v>281.7</c:v>
                </c:pt>
                <c:pt idx="1">
                  <c:v>263.89999999999998</c:v>
                </c:pt>
                <c:pt idx="2">
                  <c:v>315.7</c:v>
                </c:pt>
                <c:pt idx="3">
                  <c:v>276.3</c:v>
                </c:pt>
                <c:pt idx="4">
                  <c:v>304.2</c:v>
                </c:pt>
                <c:pt idx="5">
                  <c:v>142.30000000000001</c:v>
                </c:pt>
                <c:pt idx="6">
                  <c:v>438.3</c:v>
                </c:pt>
                <c:pt idx="7">
                  <c:v>338.6</c:v>
                </c:pt>
                <c:pt idx="8">
                  <c:v>297.5</c:v>
                </c:pt>
                <c:pt idx="9">
                  <c:v>319.10000000000002</c:v>
                </c:pt>
                <c:pt idx="10">
                  <c:v>459.9</c:v>
                </c:pt>
                <c:pt idx="11">
                  <c:v>245.5</c:v>
                </c:pt>
                <c:pt idx="12">
                  <c:v>176.9</c:v>
                </c:pt>
                <c:pt idx="13">
                  <c:v>151.30000000000001</c:v>
                </c:pt>
                <c:pt idx="14">
                  <c:v>276.8</c:v>
                </c:pt>
                <c:pt idx="15">
                  <c:v>650.29999999999995</c:v>
                </c:pt>
                <c:pt idx="16">
                  <c:v>642</c:v>
                </c:pt>
                <c:pt idx="17">
                  <c:v>790.5</c:v>
                </c:pt>
                <c:pt idx="18">
                  <c:v>945.9</c:v>
                </c:pt>
                <c:pt idx="19">
                  <c:v>934.1</c:v>
                </c:pt>
                <c:pt idx="20">
                  <c:v>951.8</c:v>
                </c:pt>
                <c:pt idx="21">
                  <c:v>988.6</c:v>
                </c:pt>
                <c:pt idx="22">
                  <c:v>1023.4</c:v>
                </c:pt>
                <c:pt idx="23">
                  <c:v>1158.3</c:v>
                </c:pt>
                <c:pt idx="24">
                  <c:v>1814.9</c:v>
                </c:pt>
              </c:numCache>
            </c:numRef>
          </c:xVal>
          <c:yVal>
            <c:numRef>
              <c:f>PSC!$BO$114:$BO$138</c:f>
              <c:numCache>
                <c:formatCode>0</c:formatCode>
                <c:ptCount val="25"/>
                <c:pt idx="0">
                  <c:v>478</c:v>
                </c:pt>
                <c:pt idx="1">
                  <c:v>375</c:v>
                </c:pt>
                <c:pt idx="2">
                  <c:v>774</c:v>
                </c:pt>
                <c:pt idx="3">
                  <c:v>518</c:v>
                </c:pt>
                <c:pt idx="4">
                  <c:v>407</c:v>
                </c:pt>
                <c:pt idx="5">
                  <c:v>335</c:v>
                </c:pt>
                <c:pt idx="6">
                  <c:v>633</c:v>
                </c:pt>
                <c:pt idx="7">
                  <c:v>447</c:v>
                </c:pt>
                <c:pt idx="8">
                  <c:v>382</c:v>
                </c:pt>
                <c:pt idx="9">
                  <c:v>545</c:v>
                </c:pt>
                <c:pt idx="10">
                  <c:v>587</c:v>
                </c:pt>
                <c:pt idx="11">
                  <c:v>465</c:v>
                </c:pt>
                <c:pt idx="12">
                  <c:v>377</c:v>
                </c:pt>
                <c:pt idx="13">
                  <c:v>232</c:v>
                </c:pt>
                <c:pt idx="14">
                  <c:v>284</c:v>
                </c:pt>
                <c:pt idx="15">
                  <c:v>797</c:v>
                </c:pt>
                <c:pt idx="16">
                  <c:v>977</c:v>
                </c:pt>
                <c:pt idx="17">
                  <c:v>863</c:v>
                </c:pt>
                <c:pt idx="18">
                  <c:v>941</c:v>
                </c:pt>
                <c:pt idx="19">
                  <c:v>930</c:v>
                </c:pt>
                <c:pt idx="20">
                  <c:v>1538</c:v>
                </c:pt>
                <c:pt idx="21">
                  <c:v>1453</c:v>
                </c:pt>
                <c:pt idx="22">
                  <c:v>1011</c:v>
                </c:pt>
                <c:pt idx="23">
                  <c:v>1548</c:v>
                </c:pt>
                <c:pt idx="24">
                  <c:v>1800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405480"/>
        <c:axId val="185405872"/>
      </c:scatterChart>
      <c:valAx>
        <c:axId val="185405480"/>
        <c:scaling>
          <c:orientation val="minMax"/>
          <c:min val="0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endParaRPr lang="en-US" sz="1200"/>
              </a:p>
              <a:p>
                <a:pPr>
                  <a:defRPr/>
                </a:pPr>
                <a:endParaRPr lang="en-US" sz="1200"/>
              </a:p>
              <a:p>
                <a:pPr>
                  <a:defRPr/>
                </a:pPr>
                <a:r>
                  <a:rPr lang="en-US" sz="1200"/>
                  <a:t>iCAP-Ru (kips)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0.42061471433369402"/>
              <c:y val="0.93597560975609795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85405872"/>
        <c:crosses val="autoZero"/>
        <c:crossBetween val="midCat"/>
        <c:majorUnit val="100"/>
      </c:valAx>
      <c:valAx>
        <c:axId val="185405872"/>
        <c:scaling>
          <c:orientation val="minMax"/>
          <c:max val="2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PDA-Ru (kips)</a:t>
                </a:r>
              </a:p>
              <a:p>
                <a:pPr>
                  <a:defRPr sz="1200"/>
                </a:pPr>
                <a:endParaRPr lang="en-US" sz="120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85405480"/>
        <c:crosses val="autoZero"/>
        <c:crossBetween val="midCat"/>
        <c:majorUnit val="100"/>
      </c:valAx>
    </c:plotArea>
    <c:legend>
      <c:legendPos val="r"/>
      <c:legendEntry>
        <c:idx val="0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ALDOT H-Piles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75097050361701"/>
          <c:y val="6.5779837461917706E-2"/>
          <c:w val="0.84229436524329304"/>
          <c:h val="0.82433306815576435"/>
        </c:manualLayout>
      </c:layout>
      <c:scatterChart>
        <c:scatterStyle val="lineMarker"/>
        <c:varyColors val="0"/>
        <c:ser>
          <c:idx val="0"/>
          <c:order val="0"/>
          <c:spPr>
            <a:ln w="44450">
              <a:noFill/>
            </a:ln>
          </c:spPr>
          <c:marker>
            <c:symbol val="circle"/>
            <c:size val="2"/>
            <c:spPr>
              <a:ln w="0"/>
            </c:spPr>
          </c:marker>
          <c:trendline>
            <c:trendlineType val="linear"/>
            <c:forward val="27"/>
            <c:backward val="5"/>
            <c:dispRSqr val="1"/>
            <c:dispEq val="1"/>
            <c:trendlineLbl>
              <c:layout>
                <c:manualLayout>
                  <c:x val="-0.19634534839278142"/>
                  <c:y val="3.1078809701573219E-2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200" baseline="0"/>
                  </a:pPr>
                  <a:endParaRPr lang="en-US"/>
                </a:p>
              </c:txPr>
            </c:trendlineLbl>
          </c:trendline>
          <c:xVal>
            <c:numRef>
              <c:f>'Steel HP'!$U$3:$U$86</c:f>
              <c:numCache>
                <c:formatCode>0</c:formatCode>
                <c:ptCount val="84"/>
                <c:pt idx="0">
                  <c:v>149.69999999999999</c:v>
                </c:pt>
                <c:pt idx="1">
                  <c:v>168</c:v>
                </c:pt>
                <c:pt idx="2">
                  <c:v>143.4</c:v>
                </c:pt>
                <c:pt idx="3">
                  <c:v>128.69999999999999</c:v>
                </c:pt>
                <c:pt idx="4">
                  <c:v>181.9</c:v>
                </c:pt>
                <c:pt idx="5">
                  <c:v>175</c:v>
                </c:pt>
                <c:pt idx="6">
                  <c:v>151.5</c:v>
                </c:pt>
                <c:pt idx="7">
                  <c:v>131.4</c:v>
                </c:pt>
                <c:pt idx="8">
                  <c:v>155.6</c:v>
                </c:pt>
                <c:pt idx="9">
                  <c:v>183</c:v>
                </c:pt>
                <c:pt idx="10">
                  <c:v>199.8</c:v>
                </c:pt>
                <c:pt idx="11">
                  <c:v>198.3</c:v>
                </c:pt>
                <c:pt idx="12">
                  <c:v>384</c:v>
                </c:pt>
                <c:pt idx="13">
                  <c:v>704.1</c:v>
                </c:pt>
                <c:pt idx="14">
                  <c:v>331.7</c:v>
                </c:pt>
                <c:pt idx="15">
                  <c:v>256.39999999999998</c:v>
                </c:pt>
                <c:pt idx="16">
                  <c:v>327.9</c:v>
                </c:pt>
                <c:pt idx="17">
                  <c:v>390.6</c:v>
                </c:pt>
                <c:pt idx="19">
                  <c:v>152.80000000000001</c:v>
                </c:pt>
                <c:pt idx="20">
                  <c:v>231.7</c:v>
                </c:pt>
                <c:pt idx="21">
                  <c:v>240</c:v>
                </c:pt>
                <c:pt idx="22">
                  <c:v>222</c:v>
                </c:pt>
                <c:pt idx="23">
                  <c:v>468.9</c:v>
                </c:pt>
                <c:pt idx="24">
                  <c:v>155.80000000000001</c:v>
                </c:pt>
                <c:pt idx="25">
                  <c:v>318.3</c:v>
                </c:pt>
                <c:pt idx="26">
                  <c:v>232.3</c:v>
                </c:pt>
                <c:pt idx="27">
                  <c:v>469.7</c:v>
                </c:pt>
                <c:pt idx="28">
                  <c:v>592</c:v>
                </c:pt>
                <c:pt idx="29">
                  <c:v>592.70000000000005</c:v>
                </c:pt>
              </c:numCache>
            </c:numRef>
          </c:xVal>
          <c:yVal>
            <c:numRef>
              <c:f>'Steel HP'!$Y$3:$Y$32</c:f>
              <c:numCache>
                <c:formatCode>General</c:formatCode>
                <c:ptCount val="30"/>
                <c:pt idx="0">
                  <c:v>204</c:v>
                </c:pt>
                <c:pt idx="1">
                  <c:v>218</c:v>
                </c:pt>
                <c:pt idx="2">
                  <c:v>225</c:v>
                </c:pt>
                <c:pt idx="3">
                  <c:v>204</c:v>
                </c:pt>
                <c:pt idx="4">
                  <c:v>259</c:v>
                </c:pt>
                <c:pt idx="5">
                  <c:v>255</c:v>
                </c:pt>
                <c:pt idx="6">
                  <c:v>254</c:v>
                </c:pt>
                <c:pt idx="7">
                  <c:v>252</c:v>
                </c:pt>
                <c:pt idx="8">
                  <c:v>256</c:v>
                </c:pt>
                <c:pt idx="9">
                  <c:v>310</c:v>
                </c:pt>
                <c:pt idx="10">
                  <c:v>366</c:v>
                </c:pt>
                <c:pt idx="11">
                  <c:v>385</c:v>
                </c:pt>
                <c:pt idx="12">
                  <c:v>450</c:v>
                </c:pt>
                <c:pt idx="13">
                  <c:v>695</c:v>
                </c:pt>
                <c:pt idx="14">
                  <c:v>378</c:v>
                </c:pt>
                <c:pt idx="15">
                  <c:v>398</c:v>
                </c:pt>
                <c:pt idx="16">
                  <c:v>375</c:v>
                </c:pt>
                <c:pt idx="17">
                  <c:v>457</c:v>
                </c:pt>
                <c:pt idx="19">
                  <c:v>294</c:v>
                </c:pt>
                <c:pt idx="20">
                  <c:v>336</c:v>
                </c:pt>
                <c:pt idx="21">
                  <c:v>450</c:v>
                </c:pt>
                <c:pt idx="22">
                  <c:v>370</c:v>
                </c:pt>
                <c:pt idx="23">
                  <c:v>400</c:v>
                </c:pt>
                <c:pt idx="24">
                  <c:v>191</c:v>
                </c:pt>
                <c:pt idx="25">
                  <c:v>570</c:v>
                </c:pt>
                <c:pt idx="26">
                  <c:v>435</c:v>
                </c:pt>
                <c:pt idx="27">
                  <c:v>454</c:v>
                </c:pt>
                <c:pt idx="28">
                  <c:v>505</c:v>
                </c:pt>
                <c:pt idx="29">
                  <c:v>560</c:v>
                </c:pt>
              </c:numCache>
            </c:numRef>
          </c:yVal>
          <c:smooth val="0"/>
        </c:ser>
        <c:ser>
          <c:idx val="1"/>
          <c:order val="1"/>
          <c:spPr>
            <a:ln w="44450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'Steel HP'!$U$3:$U$86</c:f>
              <c:numCache>
                <c:formatCode>0</c:formatCode>
                <c:ptCount val="84"/>
                <c:pt idx="0">
                  <c:v>149.69999999999999</c:v>
                </c:pt>
                <c:pt idx="1">
                  <c:v>168</c:v>
                </c:pt>
                <c:pt idx="2">
                  <c:v>143.4</c:v>
                </c:pt>
                <c:pt idx="3">
                  <c:v>128.69999999999999</c:v>
                </c:pt>
                <c:pt idx="4">
                  <c:v>181.9</c:v>
                </c:pt>
                <c:pt idx="5">
                  <c:v>175</c:v>
                </c:pt>
                <c:pt idx="6">
                  <c:v>151.5</c:v>
                </c:pt>
                <c:pt idx="7">
                  <c:v>131.4</c:v>
                </c:pt>
                <c:pt idx="8">
                  <c:v>155.6</c:v>
                </c:pt>
                <c:pt idx="9">
                  <c:v>183</c:v>
                </c:pt>
                <c:pt idx="10">
                  <c:v>199.8</c:v>
                </c:pt>
                <c:pt idx="11">
                  <c:v>198.3</c:v>
                </c:pt>
                <c:pt idx="12">
                  <c:v>384</c:v>
                </c:pt>
                <c:pt idx="13">
                  <c:v>704.1</c:v>
                </c:pt>
                <c:pt idx="14">
                  <c:v>331.7</c:v>
                </c:pt>
                <c:pt idx="15">
                  <c:v>256.39999999999998</c:v>
                </c:pt>
                <c:pt idx="16">
                  <c:v>327.9</c:v>
                </c:pt>
                <c:pt idx="17">
                  <c:v>390.6</c:v>
                </c:pt>
                <c:pt idx="19">
                  <c:v>152.80000000000001</c:v>
                </c:pt>
                <c:pt idx="20">
                  <c:v>231.7</c:v>
                </c:pt>
                <c:pt idx="21">
                  <c:v>240</c:v>
                </c:pt>
                <c:pt idx="22">
                  <c:v>222</c:v>
                </c:pt>
                <c:pt idx="23">
                  <c:v>468.9</c:v>
                </c:pt>
                <c:pt idx="24">
                  <c:v>155.80000000000001</c:v>
                </c:pt>
                <c:pt idx="25">
                  <c:v>318.3</c:v>
                </c:pt>
                <c:pt idx="26">
                  <c:v>232.3</c:v>
                </c:pt>
                <c:pt idx="27">
                  <c:v>469.7</c:v>
                </c:pt>
                <c:pt idx="28">
                  <c:v>592</c:v>
                </c:pt>
                <c:pt idx="29">
                  <c:v>592.70000000000005</c:v>
                </c:pt>
              </c:numCache>
            </c:numRef>
          </c:xVal>
          <c:yVal>
            <c:numRef>
              <c:f>'Steel HP'!$Y$3:$Y$32</c:f>
              <c:numCache>
                <c:formatCode>General</c:formatCode>
                <c:ptCount val="30"/>
                <c:pt idx="0">
                  <c:v>204</c:v>
                </c:pt>
                <c:pt idx="1">
                  <c:v>218</c:v>
                </c:pt>
                <c:pt idx="2">
                  <c:v>225</c:v>
                </c:pt>
                <c:pt idx="3">
                  <c:v>204</c:v>
                </c:pt>
                <c:pt idx="4">
                  <c:v>259</c:v>
                </c:pt>
                <c:pt idx="5">
                  <c:v>255</c:v>
                </c:pt>
                <c:pt idx="6">
                  <c:v>254</c:v>
                </c:pt>
                <c:pt idx="7">
                  <c:v>252</c:v>
                </c:pt>
                <c:pt idx="8">
                  <c:v>256</c:v>
                </c:pt>
                <c:pt idx="9">
                  <c:v>310</c:v>
                </c:pt>
                <c:pt idx="10">
                  <c:v>366</c:v>
                </c:pt>
                <c:pt idx="11">
                  <c:v>385</c:v>
                </c:pt>
                <c:pt idx="12">
                  <c:v>450</c:v>
                </c:pt>
                <c:pt idx="13">
                  <c:v>695</c:v>
                </c:pt>
                <c:pt idx="14">
                  <c:v>378</c:v>
                </c:pt>
                <c:pt idx="15">
                  <c:v>398</c:v>
                </c:pt>
                <c:pt idx="16">
                  <c:v>375</c:v>
                </c:pt>
                <c:pt idx="17">
                  <c:v>457</c:v>
                </c:pt>
                <c:pt idx="19">
                  <c:v>294</c:v>
                </c:pt>
                <c:pt idx="20">
                  <c:v>336</c:v>
                </c:pt>
                <c:pt idx="21">
                  <c:v>450</c:v>
                </c:pt>
                <c:pt idx="22">
                  <c:v>370</c:v>
                </c:pt>
                <c:pt idx="23">
                  <c:v>400</c:v>
                </c:pt>
                <c:pt idx="24">
                  <c:v>191</c:v>
                </c:pt>
                <c:pt idx="25">
                  <c:v>570</c:v>
                </c:pt>
                <c:pt idx="26">
                  <c:v>435</c:v>
                </c:pt>
                <c:pt idx="27">
                  <c:v>454</c:v>
                </c:pt>
                <c:pt idx="28">
                  <c:v>505</c:v>
                </c:pt>
                <c:pt idx="29">
                  <c:v>560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406656"/>
        <c:axId val="185407048"/>
      </c:scatterChart>
      <c:valAx>
        <c:axId val="185406656"/>
        <c:scaling>
          <c:orientation val="minMax"/>
          <c:min val="0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endParaRPr lang="en-US" sz="1200"/>
              </a:p>
              <a:p>
                <a:pPr>
                  <a:defRPr/>
                </a:pPr>
                <a:endParaRPr lang="en-US" sz="1200"/>
              </a:p>
              <a:p>
                <a:pPr>
                  <a:defRPr/>
                </a:pPr>
                <a:r>
                  <a:rPr lang="en-US" sz="1200"/>
                  <a:t>iCAP-Ru (kips)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0.42061469291491305"/>
              <c:y val="0.8635587635519596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85407048"/>
        <c:crosses val="autoZero"/>
        <c:crossBetween val="midCat"/>
        <c:majorUnit val="100"/>
      </c:valAx>
      <c:valAx>
        <c:axId val="185407048"/>
        <c:scaling>
          <c:orientation val="minMax"/>
          <c:max val="8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PDA-Ru (kips)</a:t>
                </a:r>
              </a:p>
              <a:p>
                <a:pPr>
                  <a:defRPr sz="1200"/>
                </a:pPr>
                <a:endParaRPr lang="en-US" sz="12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85406656"/>
        <c:crosses val="autoZero"/>
        <c:crossBetween val="midCat"/>
        <c:majorUnit val="1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ALDOT Pile</a:t>
            </a:r>
            <a:r>
              <a:rPr lang="en-US" baseline="0"/>
              <a:t> Test Comparison between PDA and iCAP</a:t>
            </a:r>
            <a:endParaRPr lang="en-US"/>
          </a:p>
        </c:rich>
      </c:tx>
      <c:layout>
        <c:manualLayout>
          <c:xMode val="edge"/>
          <c:yMode val="edge"/>
          <c:x val="0.11614310054958807"/>
          <c:y val="7.950243577935131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75097050361701"/>
          <c:y val="6.5779837461917706E-2"/>
          <c:w val="0.83056608682873945"/>
          <c:h val="0.80474598241431161"/>
        </c:manualLayout>
      </c:layout>
      <c:scatterChart>
        <c:scatterStyle val="lineMarker"/>
        <c:varyColors val="0"/>
        <c:ser>
          <c:idx val="0"/>
          <c:order val="0"/>
          <c:spPr>
            <a:ln w="44450">
              <a:noFill/>
            </a:ln>
          </c:spPr>
          <c:marker>
            <c:symbol val="circle"/>
            <c:size val="2"/>
            <c:spPr>
              <a:ln w="0"/>
            </c:spPr>
          </c:marker>
          <c:trendline>
            <c:trendlineType val="linear"/>
            <c:forward val="27"/>
            <c:backward val="5"/>
            <c:dispRSqr val="1"/>
            <c:dispEq val="1"/>
            <c:trendlineLbl>
              <c:layout>
                <c:manualLayout>
                  <c:x val="-0.12281559046528776"/>
                  <c:y val="1.3722621218261104E-2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200" baseline="0"/>
                  </a:pPr>
                  <a:endParaRPr lang="en-US"/>
                </a:p>
              </c:txPr>
            </c:trendlineLbl>
          </c:trendline>
          <c:xVal>
            <c:numRef>
              <c:f>Sheet1!$U$3:$U$86</c:f>
              <c:numCache>
                <c:formatCode>0</c:formatCode>
                <c:ptCount val="76"/>
                <c:pt idx="0">
                  <c:v>312.2</c:v>
                </c:pt>
                <c:pt idx="1">
                  <c:v>281.7</c:v>
                </c:pt>
                <c:pt idx="2">
                  <c:v>405</c:v>
                </c:pt>
                <c:pt idx="3">
                  <c:v>152.19999999999999</c:v>
                </c:pt>
                <c:pt idx="4">
                  <c:v>263.89999999999998</c:v>
                </c:pt>
                <c:pt idx="5">
                  <c:v>315.7</c:v>
                </c:pt>
                <c:pt idx="6">
                  <c:v>149.69999999999999</c:v>
                </c:pt>
                <c:pt idx="7">
                  <c:v>168</c:v>
                </c:pt>
                <c:pt idx="8">
                  <c:v>143.4</c:v>
                </c:pt>
                <c:pt idx="9">
                  <c:v>203.5</c:v>
                </c:pt>
                <c:pt idx="10">
                  <c:v>276.3</c:v>
                </c:pt>
                <c:pt idx="11">
                  <c:v>336.5</c:v>
                </c:pt>
                <c:pt idx="12">
                  <c:v>304.2</c:v>
                </c:pt>
                <c:pt idx="13">
                  <c:v>156.69999999999999</c:v>
                </c:pt>
                <c:pt idx="15">
                  <c:v>126.5</c:v>
                </c:pt>
                <c:pt idx="16">
                  <c:v>142.30000000000001</c:v>
                </c:pt>
                <c:pt idx="17">
                  <c:v>429.1</c:v>
                </c:pt>
                <c:pt idx="18">
                  <c:v>438.3</c:v>
                </c:pt>
                <c:pt idx="19">
                  <c:v>128.69999999999999</c:v>
                </c:pt>
                <c:pt idx="20">
                  <c:v>181.9</c:v>
                </c:pt>
                <c:pt idx="21">
                  <c:v>222.2</c:v>
                </c:pt>
                <c:pt idx="22">
                  <c:v>338.6</c:v>
                </c:pt>
                <c:pt idx="23">
                  <c:v>213.7</c:v>
                </c:pt>
                <c:pt idx="24">
                  <c:v>297.5</c:v>
                </c:pt>
                <c:pt idx="25">
                  <c:v>319.10000000000002</c:v>
                </c:pt>
                <c:pt idx="26">
                  <c:v>428.5</c:v>
                </c:pt>
                <c:pt idx="27">
                  <c:v>459.9</c:v>
                </c:pt>
                <c:pt idx="28">
                  <c:v>265.10000000000002</c:v>
                </c:pt>
                <c:pt idx="29">
                  <c:v>245.5</c:v>
                </c:pt>
                <c:pt idx="30">
                  <c:v>146.69999999999999</c:v>
                </c:pt>
                <c:pt idx="31">
                  <c:v>176.9</c:v>
                </c:pt>
                <c:pt idx="32">
                  <c:v>87</c:v>
                </c:pt>
                <c:pt idx="33">
                  <c:v>151.30000000000001</c:v>
                </c:pt>
                <c:pt idx="34">
                  <c:v>276.8</c:v>
                </c:pt>
                <c:pt idx="35">
                  <c:v>175</c:v>
                </c:pt>
                <c:pt idx="36">
                  <c:v>151.5</c:v>
                </c:pt>
                <c:pt idx="37">
                  <c:v>131.4</c:v>
                </c:pt>
                <c:pt idx="38">
                  <c:v>155.6</c:v>
                </c:pt>
                <c:pt idx="39">
                  <c:v>183</c:v>
                </c:pt>
                <c:pt idx="40">
                  <c:v>199.8</c:v>
                </c:pt>
                <c:pt idx="41">
                  <c:v>198.3</c:v>
                </c:pt>
                <c:pt idx="42">
                  <c:v>777.9</c:v>
                </c:pt>
                <c:pt idx="44">
                  <c:v>384</c:v>
                </c:pt>
                <c:pt idx="45">
                  <c:v>704.1</c:v>
                </c:pt>
                <c:pt idx="46">
                  <c:v>522</c:v>
                </c:pt>
                <c:pt idx="47">
                  <c:v>331.7</c:v>
                </c:pt>
                <c:pt idx="48">
                  <c:v>256.39999999999998</c:v>
                </c:pt>
                <c:pt idx="49">
                  <c:v>327.9</c:v>
                </c:pt>
                <c:pt idx="50">
                  <c:v>390.6</c:v>
                </c:pt>
                <c:pt idx="51">
                  <c:v>266</c:v>
                </c:pt>
                <c:pt idx="53">
                  <c:v>152.80000000000001</c:v>
                </c:pt>
                <c:pt idx="54">
                  <c:v>231.7</c:v>
                </c:pt>
                <c:pt idx="55">
                  <c:v>240</c:v>
                </c:pt>
                <c:pt idx="56">
                  <c:v>222</c:v>
                </c:pt>
                <c:pt idx="57">
                  <c:v>468.9</c:v>
                </c:pt>
                <c:pt idx="58">
                  <c:v>155.80000000000001</c:v>
                </c:pt>
                <c:pt idx="59">
                  <c:v>318.3</c:v>
                </c:pt>
                <c:pt idx="60">
                  <c:v>232.3</c:v>
                </c:pt>
                <c:pt idx="61">
                  <c:v>469.7</c:v>
                </c:pt>
                <c:pt idx="62">
                  <c:v>592</c:v>
                </c:pt>
                <c:pt idx="63">
                  <c:v>592.70000000000005</c:v>
                </c:pt>
                <c:pt idx="64">
                  <c:v>564.5</c:v>
                </c:pt>
                <c:pt idx="65">
                  <c:v>650.29999999999995</c:v>
                </c:pt>
                <c:pt idx="66">
                  <c:v>642</c:v>
                </c:pt>
                <c:pt idx="67">
                  <c:v>790.5</c:v>
                </c:pt>
                <c:pt idx="68">
                  <c:v>945.9</c:v>
                </c:pt>
                <c:pt idx="69">
                  <c:v>934.1</c:v>
                </c:pt>
                <c:pt idx="70">
                  <c:v>838.6</c:v>
                </c:pt>
                <c:pt idx="71">
                  <c:v>951.8</c:v>
                </c:pt>
                <c:pt idx="72">
                  <c:v>988.6</c:v>
                </c:pt>
                <c:pt idx="73">
                  <c:v>1023.4</c:v>
                </c:pt>
                <c:pt idx="74">
                  <c:v>1158.3</c:v>
                </c:pt>
                <c:pt idx="75">
                  <c:v>1814.9</c:v>
                </c:pt>
              </c:numCache>
            </c:numRef>
          </c:xVal>
          <c:yVal>
            <c:numRef>
              <c:f>Sheet1!$AL$3:$AL$86</c:f>
              <c:numCache>
                <c:formatCode>General</c:formatCode>
                <c:ptCount val="76"/>
                <c:pt idx="0">
                  <c:v>424</c:v>
                </c:pt>
                <c:pt idx="1">
                  <c:v>478</c:v>
                </c:pt>
                <c:pt idx="3">
                  <c:v>156</c:v>
                </c:pt>
                <c:pt idx="4">
                  <c:v>375</c:v>
                </c:pt>
                <c:pt idx="5">
                  <c:v>774</c:v>
                </c:pt>
                <c:pt idx="6">
                  <c:v>204</c:v>
                </c:pt>
                <c:pt idx="7">
                  <c:v>218</c:v>
                </c:pt>
                <c:pt idx="8">
                  <c:v>225</c:v>
                </c:pt>
                <c:pt idx="9">
                  <c:v>269</c:v>
                </c:pt>
                <c:pt idx="10">
                  <c:v>518</c:v>
                </c:pt>
                <c:pt idx="11">
                  <c:v>378</c:v>
                </c:pt>
                <c:pt idx="12">
                  <c:v>407</c:v>
                </c:pt>
                <c:pt idx="15">
                  <c:v>187</c:v>
                </c:pt>
                <c:pt idx="16">
                  <c:v>335</c:v>
                </c:pt>
                <c:pt idx="17">
                  <c:v>617</c:v>
                </c:pt>
                <c:pt idx="18">
                  <c:v>633</c:v>
                </c:pt>
                <c:pt idx="19">
                  <c:v>204</c:v>
                </c:pt>
                <c:pt idx="20">
                  <c:v>259</c:v>
                </c:pt>
                <c:pt idx="21">
                  <c:v>342</c:v>
                </c:pt>
                <c:pt idx="22">
                  <c:v>447</c:v>
                </c:pt>
                <c:pt idx="23">
                  <c:v>342</c:v>
                </c:pt>
                <c:pt idx="24">
                  <c:v>447</c:v>
                </c:pt>
                <c:pt idx="25">
                  <c:v>269</c:v>
                </c:pt>
                <c:pt idx="26">
                  <c:v>382</c:v>
                </c:pt>
                <c:pt idx="27">
                  <c:v>545</c:v>
                </c:pt>
                <c:pt idx="28">
                  <c:v>485</c:v>
                </c:pt>
                <c:pt idx="29">
                  <c:v>587</c:v>
                </c:pt>
                <c:pt idx="30">
                  <c:v>380</c:v>
                </c:pt>
                <c:pt idx="31">
                  <c:v>465</c:v>
                </c:pt>
                <c:pt idx="32">
                  <c:v>115</c:v>
                </c:pt>
                <c:pt idx="33">
                  <c:v>232</c:v>
                </c:pt>
                <c:pt idx="34">
                  <c:v>284</c:v>
                </c:pt>
                <c:pt idx="35">
                  <c:v>255</c:v>
                </c:pt>
                <c:pt idx="36">
                  <c:v>254</c:v>
                </c:pt>
                <c:pt idx="37">
                  <c:v>252</c:v>
                </c:pt>
                <c:pt idx="38">
                  <c:v>256</c:v>
                </c:pt>
                <c:pt idx="39">
                  <c:v>310</c:v>
                </c:pt>
                <c:pt idx="40">
                  <c:v>366</c:v>
                </c:pt>
                <c:pt idx="41">
                  <c:v>385</c:v>
                </c:pt>
                <c:pt idx="44">
                  <c:v>450</c:v>
                </c:pt>
                <c:pt idx="45">
                  <c:v>695</c:v>
                </c:pt>
                <c:pt idx="47">
                  <c:v>378</c:v>
                </c:pt>
                <c:pt idx="48">
                  <c:v>398</c:v>
                </c:pt>
                <c:pt idx="49">
                  <c:v>375</c:v>
                </c:pt>
                <c:pt idx="50">
                  <c:v>457</c:v>
                </c:pt>
                <c:pt idx="53">
                  <c:v>294</c:v>
                </c:pt>
                <c:pt idx="54">
                  <c:v>336</c:v>
                </c:pt>
                <c:pt idx="55">
                  <c:v>450</c:v>
                </c:pt>
                <c:pt idx="56">
                  <c:v>370</c:v>
                </c:pt>
                <c:pt idx="57">
                  <c:v>400</c:v>
                </c:pt>
                <c:pt idx="58">
                  <c:v>191</c:v>
                </c:pt>
                <c:pt idx="59">
                  <c:v>570</c:v>
                </c:pt>
                <c:pt idx="60">
                  <c:v>435</c:v>
                </c:pt>
                <c:pt idx="61">
                  <c:v>454</c:v>
                </c:pt>
                <c:pt idx="62">
                  <c:v>505</c:v>
                </c:pt>
                <c:pt idx="63">
                  <c:v>560</c:v>
                </c:pt>
                <c:pt idx="64">
                  <c:v>784</c:v>
                </c:pt>
                <c:pt idx="65">
                  <c:v>797</c:v>
                </c:pt>
                <c:pt idx="66">
                  <c:v>977</c:v>
                </c:pt>
                <c:pt idx="67">
                  <c:v>863</c:v>
                </c:pt>
                <c:pt idx="68">
                  <c:v>941</c:v>
                </c:pt>
                <c:pt idx="69">
                  <c:v>930</c:v>
                </c:pt>
                <c:pt idx="70">
                  <c:v>892</c:v>
                </c:pt>
                <c:pt idx="71">
                  <c:v>1538</c:v>
                </c:pt>
                <c:pt idx="72">
                  <c:v>1453</c:v>
                </c:pt>
                <c:pt idx="73">
                  <c:v>1011</c:v>
                </c:pt>
                <c:pt idx="74">
                  <c:v>1548</c:v>
                </c:pt>
                <c:pt idx="75">
                  <c:v>1800</c:v>
                </c:pt>
              </c:numCache>
            </c:numRef>
          </c:yVal>
          <c:smooth val="0"/>
        </c:ser>
        <c:ser>
          <c:idx val="1"/>
          <c:order val="1"/>
          <c:spPr>
            <a:ln w="44450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Sheet1!$U$3:$U$86</c:f>
              <c:numCache>
                <c:formatCode>0</c:formatCode>
                <c:ptCount val="76"/>
                <c:pt idx="0">
                  <c:v>312.2</c:v>
                </c:pt>
                <c:pt idx="1">
                  <c:v>281.7</c:v>
                </c:pt>
                <c:pt idx="2">
                  <c:v>405</c:v>
                </c:pt>
                <c:pt idx="3">
                  <c:v>152.19999999999999</c:v>
                </c:pt>
                <c:pt idx="4">
                  <c:v>263.89999999999998</c:v>
                </c:pt>
                <c:pt idx="5">
                  <c:v>315.7</c:v>
                </c:pt>
                <c:pt idx="6">
                  <c:v>149.69999999999999</c:v>
                </c:pt>
                <c:pt idx="7">
                  <c:v>168</c:v>
                </c:pt>
                <c:pt idx="8">
                  <c:v>143.4</c:v>
                </c:pt>
                <c:pt idx="9">
                  <c:v>203.5</c:v>
                </c:pt>
                <c:pt idx="10">
                  <c:v>276.3</c:v>
                </c:pt>
                <c:pt idx="11">
                  <c:v>336.5</c:v>
                </c:pt>
                <c:pt idx="12">
                  <c:v>304.2</c:v>
                </c:pt>
                <c:pt idx="13">
                  <c:v>156.69999999999999</c:v>
                </c:pt>
                <c:pt idx="15">
                  <c:v>126.5</c:v>
                </c:pt>
                <c:pt idx="16">
                  <c:v>142.30000000000001</c:v>
                </c:pt>
                <c:pt idx="17">
                  <c:v>429.1</c:v>
                </c:pt>
                <c:pt idx="18">
                  <c:v>438.3</c:v>
                </c:pt>
                <c:pt idx="19">
                  <c:v>128.69999999999999</c:v>
                </c:pt>
                <c:pt idx="20">
                  <c:v>181.9</c:v>
                </c:pt>
                <c:pt idx="21">
                  <c:v>222.2</c:v>
                </c:pt>
                <c:pt idx="22">
                  <c:v>338.6</c:v>
                </c:pt>
                <c:pt idx="23">
                  <c:v>213.7</c:v>
                </c:pt>
                <c:pt idx="24">
                  <c:v>297.5</c:v>
                </c:pt>
                <c:pt idx="25">
                  <c:v>319.10000000000002</c:v>
                </c:pt>
                <c:pt idx="26">
                  <c:v>428.5</c:v>
                </c:pt>
                <c:pt idx="27">
                  <c:v>459.9</c:v>
                </c:pt>
                <c:pt idx="28">
                  <c:v>265.10000000000002</c:v>
                </c:pt>
                <c:pt idx="29">
                  <c:v>245.5</c:v>
                </c:pt>
                <c:pt idx="30">
                  <c:v>146.69999999999999</c:v>
                </c:pt>
                <c:pt idx="31">
                  <c:v>176.9</c:v>
                </c:pt>
                <c:pt idx="32">
                  <c:v>87</c:v>
                </c:pt>
                <c:pt idx="33">
                  <c:v>151.30000000000001</c:v>
                </c:pt>
                <c:pt idx="34">
                  <c:v>276.8</c:v>
                </c:pt>
                <c:pt idx="35">
                  <c:v>175</c:v>
                </c:pt>
                <c:pt idx="36">
                  <c:v>151.5</c:v>
                </c:pt>
                <c:pt idx="37">
                  <c:v>131.4</c:v>
                </c:pt>
                <c:pt idx="38">
                  <c:v>155.6</c:v>
                </c:pt>
                <c:pt idx="39">
                  <c:v>183</c:v>
                </c:pt>
                <c:pt idx="40">
                  <c:v>199.8</c:v>
                </c:pt>
                <c:pt idx="41">
                  <c:v>198.3</c:v>
                </c:pt>
                <c:pt idx="42">
                  <c:v>777.9</c:v>
                </c:pt>
                <c:pt idx="44">
                  <c:v>384</c:v>
                </c:pt>
                <c:pt idx="45">
                  <c:v>704.1</c:v>
                </c:pt>
                <c:pt idx="46">
                  <c:v>522</c:v>
                </c:pt>
                <c:pt idx="47">
                  <c:v>331.7</c:v>
                </c:pt>
                <c:pt idx="48">
                  <c:v>256.39999999999998</c:v>
                </c:pt>
                <c:pt idx="49">
                  <c:v>327.9</c:v>
                </c:pt>
                <c:pt idx="50">
                  <c:v>390.6</c:v>
                </c:pt>
                <c:pt idx="51">
                  <c:v>266</c:v>
                </c:pt>
                <c:pt idx="53">
                  <c:v>152.80000000000001</c:v>
                </c:pt>
                <c:pt idx="54">
                  <c:v>231.7</c:v>
                </c:pt>
                <c:pt idx="55">
                  <c:v>240</c:v>
                </c:pt>
                <c:pt idx="56">
                  <c:v>222</c:v>
                </c:pt>
                <c:pt idx="57">
                  <c:v>468.9</c:v>
                </c:pt>
                <c:pt idx="58">
                  <c:v>155.80000000000001</c:v>
                </c:pt>
                <c:pt idx="59">
                  <c:v>318.3</c:v>
                </c:pt>
                <c:pt idx="60">
                  <c:v>232.3</c:v>
                </c:pt>
                <c:pt idx="61">
                  <c:v>469.7</c:v>
                </c:pt>
                <c:pt idx="62">
                  <c:v>592</c:v>
                </c:pt>
                <c:pt idx="63">
                  <c:v>592.70000000000005</c:v>
                </c:pt>
                <c:pt idx="64">
                  <c:v>564.5</c:v>
                </c:pt>
                <c:pt idx="65">
                  <c:v>650.29999999999995</c:v>
                </c:pt>
                <c:pt idx="66">
                  <c:v>642</c:v>
                </c:pt>
                <c:pt idx="67">
                  <c:v>790.5</c:v>
                </c:pt>
                <c:pt idx="68">
                  <c:v>945.9</c:v>
                </c:pt>
                <c:pt idx="69">
                  <c:v>934.1</c:v>
                </c:pt>
                <c:pt idx="70">
                  <c:v>838.6</c:v>
                </c:pt>
                <c:pt idx="71">
                  <c:v>951.8</c:v>
                </c:pt>
                <c:pt idx="72">
                  <c:v>988.6</c:v>
                </c:pt>
                <c:pt idx="73">
                  <c:v>1023.4</c:v>
                </c:pt>
                <c:pt idx="74">
                  <c:v>1158.3</c:v>
                </c:pt>
                <c:pt idx="75">
                  <c:v>1814.9</c:v>
                </c:pt>
              </c:numCache>
            </c:numRef>
          </c:xVal>
          <c:yVal>
            <c:numRef>
              <c:f>Sheet1!$AL$3:$AL$86</c:f>
              <c:numCache>
                <c:formatCode>General</c:formatCode>
                <c:ptCount val="76"/>
                <c:pt idx="0">
                  <c:v>424</c:v>
                </c:pt>
                <c:pt idx="1">
                  <c:v>478</c:v>
                </c:pt>
                <c:pt idx="3">
                  <c:v>156</c:v>
                </c:pt>
                <c:pt idx="4">
                  <c:v>375</c:v>
                </c:pt>
                <c:pt idx="5">
                  <c:v>774</c:v>
                </c:pt>
                <c:pt idx="6">
                  <c:v>204</c:v>
                </c:pt>
                <c:pt idx="7">
                  <c:v>218</c:v>
                </c:pt>
                <c:pt idx="8">
                  <c:v>225</c:v>
                </c:pt>
                <c:pt idx="9">
                  <c:v>269</c:v>
                </c:pt>
                <c:pt idx="10">
                  <c:v>518</c:v>
                </c:pt>
                <c:pt idx="11">
                  <c:v>378</c:v>
                </c:pt>
                <c:pt idx="12">
                  <c:v>407</c:v>
                </c:pt>
                <c:pt idx="15">
                  <c:v>187</c:v>
                </c:pt>
                <c:pt idx="16">
                  <c:v>335</c:v>
                </c:pt>
                <c:pt idx="17">
                  <c:v>617</c:v>
                </c:pt>
                <c:pt idx="18">
                  <c:v>633</c:v>
                </c:pt>
                <c:pt idx="19">
                  <c:v>204</c:v>
                </c:pt>
                <c:pt idx="20">
                  <c:v>259</c:v>
                </c:pt>
                <c:pt idx="21">
                  <c:v>342</c:v>
                </c:pt>
                <c:pt idx="22">
                  <c:v>447</c:v>
                </c:pt>
                <c:pt idx="23">
                  <c:v>342</c:v>
                </c:pt>
                <c:pt idx="24">
                  <c:v>447</c:v>
                </c:pt>
                <c:pt idx="25">
                  <c:v>269</c:v>
                </c:pt>
                <c:pt idx="26">
                  <c:v>382</c:v>
                </c:pt>
                <c:pt idx="27">
                  <c:v>545</c:v>
                </c:pt>
                <c:pt idx="28">
                  <c:v>485</c:v>
                </c:pt>
                <c:pt idx="29">
                  <c:v>587</c:v>
                </c:pt>
                <c:pt idx="30">
                  <c:v>380</c:v>
                </c:pt>
                <c:pt idx="31">
                  <c:v>465</c:v>
                </c:pt>
                <c:pt idx="32">
                  <c:v>115</c:v>
                </c:pt>
                <c:pt idx="33">
                  <c:v>232</c:v>
                </c:pt>
                <c:pt idx="34">
                  <c:v>284</c:v>
                </c:pt>
                <c:pt idx="35">
                  <c:v>255</c:v>
                </c:pt>
                <c:pt idx="36">
                  <c:v>254</c:v>
                </c:pt>
                <c:pt idx="37">
                  <c:v>252</c:v>
                </c:pt>
                <c:pt idx="38">
                  <c:v>256</c:v>
                </c:pt>
                <c:pt idx="39">
                  <c:v>310</c:v>
                </c:pt>
                <c:pt idx="40">
                  <c:v>366</c:v>
                </c:pt>
                <c:pt idx="41">
                  <c:v>385</c:v>
                </c:pt>
                <c:pt idx="44">
                  <c:v>450</c:v>
                </c:pt>
                <c:pt idx="45">
                  <c:v>695</c:v>
                </c:pt>
                <c:pt idx="47">
                  <c:v>378</c:v>
                </c:pt>
                <c:pt idx="48">
                  <c:v>398</c:v>
                </c:pt>
                <c:pt idx="49">
                  <c:v>375</c:v>
                </c:pt>
                <c:pt idx="50">
                  <c:v>457</c:v>
                </c:pt>
                <c:pt idx="53">
                  <c:v>294</c:v>
                </c:pt>
                <c:pt idx="54">
                  <c:v>336</c:v>
                </c:pt>
                <c:pt idx="55">
                  <c:v>450</c:v>
                </c:pt>
                <c:pt idx="56">
                  <c:v>370</c:v>
                </c:pt>
                <c:pt idx="57">
                  <c:v>400</c:v>
                </c:pt>
                <c:pt idx="58">
                  <c:v>191</c:v>
                </c:pt>
                <c:pt idx="59">
                  <c:v>570</c:v>
                </c:pt>
                <c:pt idx="60">
                  <c:v>435</c:v>
                </c:pt>
                <c:pt idx="61">
                  <c:v>454</c:v>
                </c:pt>
                <c:pt idx="62">
                  <c:v>505</c:v>
                </c:pt>
                <c:pt idx="63">
                  <c:v>560</c:v>
                </c:pt>
                <c:pt idx="64">
                  <c:v>784</c:v>
                </c:pt>
                <c:pt idx="65">
                  <c:v>797</c:v>
                </c:pt>
                <c:pt idx="66">
                  <c:v>977</c:v>
                </c:pt>
                <c:pt idx="67">
                  <c:v>863</c:v>
                </c:pt>
                <c:pt idx="68">
                  <c:v>941</c:v>
                </c:pt>
                <c:pt idx="69">
                  <c:v>930</c:v>
                </c:pt>
                <c:pt idx="70">
                  <c:v>892</c:v>
                </c:pt>
                <c:pt idx="71">
                  <c:v>1538</c:v>
                </c:pt>
                <c:pt idx="72">
                  <c:v>1453</c:v>
                </c:pt>
                <c:pt idx="73">
                  <c:v>1011</c:v>
                </c:pt>
                <c:pt idx="74">
                  <c:v>1548</c:v>
                </c:pt>
                <c:pt idx="75">
                  <c:v>1800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407832"/>
        <c:axId val="185408224"/>
      </c:scatterChart>
      <c:valAx>
        <c:axId val="185407832"/>
        <c:scaling>
          <c:orientation val="minMax"/>
          <c:min val="0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endParaRPr lang="en-US" sz="1200"/>
              </a:p>
              <a:p>
                <a:pPr>
                  <a:defRPr/>
                </a:pPr>
                <a:endParaRPr lang="en-US" sz="1200"/>
              </a:p>
              <a:p>
                <a:pPr>
                  <a:defRPr/>
                </a:pPr>
                <a:r>
                  <a:rPr lang="en-US" sz="1200"/>
                  <a:t>iCAP-Ru (kips)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0.42061471433369402"/>
              <c:y val="0.93597560975609795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85408224"/>
        <c:crosses val="autoZero"/>
        <c:crossBetween val="midCat"/>
        <c:majorUnit val="100"/>
      </c:valAx>
      <c:valAx>
        <c:axId val="185408224"/>
        <c:scaling>
          <c:orientation val="minMax"/>
          <c:max val="2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PDA-Ru (kips)</a:t>
                </a:r>
              </a:p>
              <a:p>
                <a:pPr>
                  <a:defRPr sz="1200"/>
                </a:pPr>
                <a:endParaRPr lang="en-US" sz="12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85407832"/>
        <c:crosses val="autoZero"/>
        <c:crossBetween val="midCat"/>
        <c:majorUnit val="1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iCAP-Ru</a:t>
            </a:r>
            <a:r>
              <a:rPr lang="en-US" baseline="0"/>
              <a:t> vs CAPWAP-Ru 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12990260103701"/>
          <c:y val="9.8178402449769511E-2"/>
          <c:w val="0.85746180899422608"/>
          <c:h val="0.78103891188569252"/>
        </c:manualLayout>
      </c:layout>
      <c:scatterChart>
        <c:scatterStyle val="lineMarker"/>
        <c:varyColors val="0"/>
        <c:ser>
          <c:idx val="0"/>
          <c:order val="0"/>
          <c:spPr>
            <a:ln w="44450">
              <a:noFill/>
            </a:ln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trendline>
            <c:spPr>
              <a:ln w="12700"/>
            </c:spPr>
            <c:trendlineType val="linear"/>
            <c:dispRSqr val="1"/>
            <c:dispEq val="1"/>
            <c:trendlineLbl>
              <c:layout>
                <c:manualLayout>
                  <c:x val="-0.16726100952842735"/>
                  <c:y val="2.2502586887683987E-2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</c:trendlineLbl>
          </c:trendline>
          <c:xVal>
            <c:numRef>
              <c:f>Sheet1!$M$10:$M$90</c:f>
              <c:numCache>
                <c:formatCode>General</c:formatCode>
                <c:ptCount val="76"/>
                <c:pt idx="0">
                  <c:v>232</c:v>
                </c:pt>
                <c:pt idx="1">
                  <c:v>366</c:v>
                </c:pt>
                <c:pt idx="2">
                  <c:v>181</c:v>
                </c:pt>
                <c:pt idx="3">
                  <c:v>322</c:v>
                </c:pt>
                <c:pt idx="4">
                  <c:v>491</c:v>
                </c:pt>
                <c:pt idx="5">
                  <c:v>149</c:v>
                </c:pt>
                <c:pt idx="6">
                  <c:v>173</c:v>
                </c:pt>
                <c:pt idx="7">
                  <c:v>179</c:v>
                </c:pt>
                <c:pt idx="8">
                  <c:v>205</c:v>
                </c:pt>
                <c:pt idx="9">
                  <c:v>245</c:v>
                </c:pt>
                <c:pt idx="10">
                  <c:v>320</c:v>
                </c:pt>
                <c:pt idx="11">
                  <c:v>344</c:v>
                </c:pt>
                <c:pt idx="12">
                  <c:v>183</c:v>
                </c:pt>
                <c:pt idx="14">
                  <c:v>150</c:v>
                </c:pt>
                <c:pt idx="15">
                  <c:v>210</c:v>
                </c:pt>
                <c:pt idx="16">
                  <c:v>450</c:v>
                </c:pt>
                <c:pt idx="17">
                  <c:v>464</c:v>
                </c:pt>
                <c:pt idx="18">
                  <c:v>150</c:v>
                </c:pt>
                <c:pt idx="19">
                  <c:v>180</c:v>
                </c:pt>
                <c:pt idx="20">
                  <c:v>202</c:v>
                </c:pt>
                <c:pt idx="21">
                  <c:v>460</c:v>
                </c:pt>
                <c:pt idx="22">
                  <c:v>208</c:v>
                </c:pt>
                <c:pt idx="23">
                  <c:v>278</c:v>
                </c:pt>
                <c:pt idx="24">
                  <c:v>310</c:v>
                </c:pt>
                <c:pt idx="25">
                  <c:v>530</c:v>
                </c:pt>
                <c:pt idx="26">
                  <c:v>542</c:v>
                </c:pt>
                <c:pt idx="27">
                  <c:v>273</c:v>
                </c:pt>
                <c:pt idx="28">
                  <c:v>302</c:v>
                </c:pt>
                <c:pt idx="29">
                  <c:v>131</c:v>
                </c:pt>
                <c:pt idx="30">
                  <c:v>267</c:v>
                </c:pt>
                <c:pt idx="31">
                  <c:v>54</c:v>
                </c:pt>
                <c:pt idx="32">
                  <c:v>161</c:v>
                </c:pt>
                <c:pt idx="33">
                  <c:v>220</c:v>
                </c:pt>
                <c:pt idx="34">
                  <c:v>170</c:v>
                </c:pt>
                <c:pt idx="35">
                  <c:v>161</c:v>
                </c:pt>
                <c:pt idx="36">
                  <c:v>158</c:v>
                </c:pt>
                <c:pt idx="37">
                  <c:v>185</c:v>
                </c:pt>
                <c:pt idx="38">
                  <c:v>182</c:v>
                </c:pt>
                <c:pt idx="39">
                  <c:v>174</c:v>
                </c:pt>
                <c:pt idx="40">
                  <c:v>253</c:v>
                </c:pt>
                <c:pt idx="41">
                  <c:v>693</c:v>
                </c:pt>
                <c:pt idx="43">
                  <c:v>377</c:v>
                </c:pt>
                <c:pt idx="44">
                  <c:v>636</c:v>
                </c:pt>
                <c:pt idx="45">
                  <c:v>512</c:v>
                </c:pt>
                <c:pt idx="46">
                  <c:v>375</c:v>
                </c:pt>
                <c:pt idx="47">
                  <c:v>306</c:v>
                </c:pt>
                <c:pt idx="48">
                  <c:v>304</c:v>
                </c:pt>
                <c:pt idx="49">
                  <c:v>335</c:v>
                </c:pt>
                <c:pt idx="50">
                  <c:v>295</c:v>
                </c:pt>
                <c:pt idx="52">
                  <c:v>199</c:v>
                </c:pt>
                <c:pt idx="53">
                  <c:v>233</c:v>
                </c:pt>
                <c:pt idx="54">
                  <c:v>224</c:v>
                </c:pt>
                <c:pt idx="55">
                  <c:v>321</c:v>
                </c:pt>
                <c:pt idx="56">
                  <c:v>368</c:v>
                </c:pt>
                <c:pt idx="57">
                  <c:v>192</c:v>
                </c:pt>
                <c:pt idx="58">
                  <c:v>255</c:v>
                </c:pt>
                <c:pt idx="59">
                  <c:v>240</c:v>
                </c:pt>
                <c:pt idx="60">
                  <c:v>316</c:v>
                </c:pt>
                <c:pt idx="61">
                  <c:v>365</c:v>
                </c:pt>
                <c:pt idx="62">
                  <c:v>612</c:v>
                </c:pt>
                <c:pt idx="63">
                  <c:v>648</c:v>
                </c:pt>
                <c:pt idx="64">
                  <c:v>634</c:v>
                </c:pt>
                <c:pt idx="65">
                  <c:v>700</c:v>
                </c:pt>
                <c:pt idx="66">
                  <c:v>785</c:v>
                </c:pt>
                <c:pt idx="67">
                  <c:v>1015</c:v>
                </c:pt>
                <c:pt idx="68">
                  <c:v>784</c:v>
                </c:pt>
                <c:pt idx="69">
                  <c:v>912</c:v>
                </c:pt>
                <c:pt idx="70">
                  <c:v>961</c:v>
                </c:pt>
                <c:pt idx="71">
                  <c:v>975</c:v>
                </c:pt>
                <c:pt idx="72">
                  <c:v>949</c:v>
                </c:pt>
                <c:pt idx="73">
                  <c:v>1059</c:v>
                </c:pt>
                <c:pt idx="74">
                  <c:v>1142</c:v>
                </c:pt>
              </c:numCache>
            </c:numRef>
          </c:xVal>
          <c:yVal>
            <c:numRef>
              <c:f>Sheet1!$U$10:$U$90</c:f>
              <c:numCache>
                <c:formatCode>0</c:formatCode>
                <c:ptCount val="76"/>
                <c:pt idx="0">
                  <c:v>281.7</c:v>
                </c:pt>
                <c:pt idx="1">
                  <c:v>405</c:v>
                </c:pt>
                <c:pt idx="2">
                  <c:v>152.19999999999999</c:v>
                </c:pt>
                <c:pt idx="3">
                  <c:v>263.89999999999998</c:v>
                </c:pt>
                <c:pt idx="4">
                  <c:v>315.7</c:v>
                </c:pt>
                <c:pt idx="5">
                  <c:v>149.69999999999999</c:v>
                </c:pt>
                <c:pt idx="6">
                  <c:v>168</c:v>
                </c:pt>
                <c:pt idx="7">
                  <c:v>143.4</c:v>
                </c:pt>
                <c:pt idx="8">
                  <c:v>203.5</c:v>
                </c:pt>
                <c:pt idx="9">
                  <c:v>276.3</c:v>
                </c:pt>
                <c:pt idx="10">
                  <c:v>336.5</c:v>
                </c:pt>
                <c:pt idx="11">
                  <c:v>304.2</c:v>
                </c:pt>
                <c:pt idx="12">
                  <c:v>156.69999999999999</c:v>
                </c:pt>
                <c:pt idx="14">
                  <c:v>126.5</c:v>
                </c:pt>
                <c:pt idx="15">
                  <c:v>142.30000000000001</c:v>
                </c:pt>
                <c:pt idx="16">
                  <c:v>429.1</c:v>
                </c:pt>
                <c:pt idx="17">
                  <c:v>438.3</c:v>
                </c:pt>
                <c:pt idx="18">
                  <c:v>128.69999999999999</c:v>
                </c:pt>
                <c:pt idx="19">
                  <c:v>181.9</c:v>
                </c:pt>
                <c:pt idx="20">
                  <c:v>222.2</c:v>
                </c:pt>
                <c:pt idx="21">
                  <c:v>338.6</c:v>
                </c:pt>
                <c:pt idx="22">
                  <c:v>213.7</c:v>
                </c:pt>
                <c:pt idx="23">
                  <c:v>297.5</c:v>
                </c:pt>
                <c:pt idx="24">
                  <c:v>319.10000000000002</c:v>
                </c:pt>
                <c:pt idx="25">
                  <c:v>428.5</c:v>
                </c:pt>
                <c:pt idx="26">
                  <c:v>459.9</c:v>
                </c:pt>
                <c:pt idx="27">
                  <c:v>265.10000000000002</c:v>
                </c:pt>
                <c:pt idx="28">
                  <c:v>245.5</c:v>
                </c:pt>
                <c:pt idx="29">
                  <c:v>146.69999999999999</c:v>
                </c:pt>
                <c:pt idx="30">
                  <c:v>176.9</c:v>
                </c:pt>
                <c:pt idx="31">
                  <c:v>87</c:v>
                </c:pt>
                <c:pt idx="32">
                  <c:v>151.30000000000001</c:v>
                </c:pt>
                <c:pt idx="33">
                  <c:v>276.8</c:v>
                </c:pt>
                <c:pt idx="34">
                  <c:v>175</c:v>
                </c:pt>
                <c:pt idx="35">
                  <c:v>151.5</c:v>
                </c:pt>
                <c:pt idx="36">
                  <c:v>131.4</c:v>
                </c:pt>
                <c:pt idx="37">
                  <c:v>155.6</c:v>
                </c:pt>
                <c:pt idx="38">
                  <c:v>183</c:v>
                </c:pt>
                <c:pt idx="39">
                  <c:v>199.8</c:v>
                </c:pt>
                <c:pt idx="40">
                  <c:v>198.3</c:v>
                </c:pt>
                <c:pt idx="41">
                  <c:v>777.9</c:v>
                </c:pt>
                <c:pt idx="43">
                  <c:v>384</c:v>
                </c:pt>
                <c:pt idx="44">
                  <c:v>704.1</c:v>
                </c:pt>
                <c:pt idx="45">
                  <c:v>522</c:v>
                </c:pt>
                <c:pt idx="46">
                  <c:v>331.7</c:v>
                </c:pt>
                <c:pt idx="47">
                  <c:v>256.39999999999998</c:v>
                </c:pt>
                <c:pt idx="48">
                  <c:v>327.9</c:v>
                </c:pt>
                <c:pt idx="49">
                  <c:v>390.6</c:v>
                </c:pt>
                <c:pt idx="50">
                  <c:v>266</c:v>
                </c:pt>
                <c:pt idx="52">
                  <c:v>152.80000000000001</c:v>
                </c:pt>
                <c:pt idx="53">
                  <c:v>231.7</c:v>
                </c:pt>
                <c:pt idx="54">
                  <c:v>240</c:v>
                </c:pt>
                <c:pt idx="55">
                  <c:v>222</c:v>
                </c:pt>
                <c:pt idx="56">
                  <c:v>468.9</c:v>
                </c:pt>
                <c:pt idx="57">
                  <c:v>155.80000000000001</c:v>
                </c:pt>
                <c:pt idx="58">
                  <c:v>318.3</c:v>
                </c:pt>
                <c:pt idx="59">
                  <c:v>232.3</c:v>
                </c:pt>
                <c:pt idx="60">
                  <c:v>469.7</c:v>
                </c:pt>
                <c:pt idx="61">
                  <c:v>592</c:v>
                </c:pt>
                <c:pt idx="62">
                  <c:v>592.70000000000005</c:v>
                </c:pt>
                <c:pt idx="63">
                  <c:v>564.5</c:v>
                </c:pt>
                <c:pt idx="64">
                  <c:v>650.29999999999995</c:v>
                </c:pt>
                <c:pt idx="65">
                  <c:v>642</c:v>
                </c:pt>
                <c:pt idx="66">
                  <c:v>790.5</c:v>
                </c:pt>
                <c:pt idx="67">
                  <c:v>945.9</c:v>
                </c:pt>
                <c:pt idx="68">
                  <c:v>934.1</c:v>
                </c:pt>
                <c:pt idx="69">
                  <c:v>838.6</c:v>
                </c:pt>
                <c:pt idx="70">
                  <c:v>951.8</c:v>
                </c:pt>
                <c:pt idx="71">
                  <c:v>988.6</c:v>
                </c:pt>
                <c:pt idx="72">
                  <c:v>1023.4</c:v>
                </c:pt>
                <c:pt idx="73">
                  <c:v>1158.3</c:v>
                </c:pt>
                <c:pt idx="74">
                  <c:v>1814.9</c:v>
                </c:pt>
              </c:numCache>
            </c:numRef>
          </c:yVal>
          <c:smooth val="0"/>
        </c:ser>
        <c:ser>
          <c:idx val="1"/>
          <c:order val="1"/>
          <c:tx>
            <c:v>1:1</c:v>
          </c:tx>
          <c:xVal>
            <c:numRef>
              <c:f>Sheet1!$M$74</c:f>
              <c:numCache>
                <c:formatCode>General</c:formatCode>
                <c:ptCount val="1"/>
                <c:pt idx="0">
                  <c:v>612</c:v>
                </c:pt>
              </c:numCache>
            </c:numRef>
          </c:xVal>
          <c:yVal>
            <c:numRef>
              <c:f>Sheet1!$U$74</c:f>
              <c:numCache>
                <c:formatCode>0</c:formatCode>
                <c:ptCount val="1"/>
                <c:pt idx="0">
                  <c:v>592.70000000000005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409008"/>
        <c:axId val="390175264"/>
      </c:scatterChart>
      <c:valAx>
        <c:axId val="185409008"/>
        <c:scaling>
          <c:orientation val="minMax"/>
          <c:max val="1200"/>
          <c:min val="0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endParaRPr lang="en-US" sz="1200" dirty="0"/>
              </a:p>
              <a:p>
                <a:pPr>
                  <a:defRPr/>
                </a:pPr>
                <a:endParaRPr lang="en-US" sz="1200" dirty="0"/>
              </a:p>
              <a:p>
                <a:pPr>
                  <a:defRPr/>
                </a:pPr>
                <a:r>
                  <a:rPr lang="en-US" sz="1200" dirty="0"/>
                  <a:t>CAPWAP-Ru</a:t>
                </a:r>
                <a:r>
                  <a:rPr lang="en-US" sz="1200" baseline="0" dirty="0"/>
                  <a:t> </a:t>
                </a:r>
                <a:r>
                  <a:rPr lang="en-US" sz="1200" dirty="0"/>
                  <a:t>(kips)</a:t>
                </a:r>
              </a:p>
              <a:p>
                <a:pPr>
                  <a:defRPr/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0.42061471867702288"/>
              <c:y val="0.8580970292137357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390175264"/>
        <c:crosses val="autoZero"/>
        <c:crossBetween val="midCat"/>
        <c:majorUnit val="100"/>
      </c:valAx>
      <c:valAx>
        <c:axId val="390175264"/>
        <c:scaling>
          <c:orientation val="minMax"/>
          <c:max val="12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iCAP-Ru (kips)</a:t>
                </a:r>
              </a:p>
              <a:p>
                <a:pPr>
                  <a:defRPr sz="1200"/>
                </a:pPr>
                <a:endParaRPr lang="en-US" sz="120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85409008"/>
        <c:crosses val="autoZero"/>
        <c:crossBetween val="midCat"/>
        <c:majorUnit val="1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59492563429573"/>
          <c:y val="4.739920205122846E-2"/>
          <c:w val="0.8408495188101488"/>
          <c:h val="0.81351247087595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Total!$D$53</c:f>
              <c:strCache>
                <c:ptCount val="1"/>
                <c:pt idx="0">
                  <c:v>Design Load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Total!$C$54:$C$57</c:f>
              <c:numCache>
                <c:formatCode>General</c:formatCode>
                <c:ptCount val="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</c:numCache>
            </c:numRef>
          </c:cat>
          <c:val>
            <c:numRef>
              <c:f>Total!$D$54:$D$57</c:f>
              <c:numCache>
                <c:formatCode>General</c:formatCode>
                <c:ptCount val="3"/>
                <c:pt idx="0">
                  <c:v>140</c:v>
                </c:pt>
                <c:pt idx="1">
                  <c:v>310</c:v>
                </c:pt>
                <c:pt idx="2">
                  <c:v>320</c:v>
                </c:pt>
              </c:numCache>
            </c:numRef>
          </c:val>
        </c:ser>
        <c:ser>
          <c:idx val="1"/>
          <c:order val="1"/>
          <c:tx>
            <c:strRef>
              <c:f>Total!$E$53</c:f>
              <c:strCache>
                <c:ptCount val="1"/>
                <c:pt idx="0">
                  <c:v>SLT (Davisson)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Total!$C$54:$C$57</c:f>
              <c:numCache>
                <c:formatCode>General</c:formatCode>
                <c:ptCount val="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</c:numCache>
            </c:numRef>
          </c:cat>
          <c:val>
            <c:numRef>
              <c:f>Total!$E$54:$E$57</c:f>
              <c:numCache>
                <c:formatCode>General</c:formatCode>
                <c:ptCount val="3"/>
                <c:pt idx="0">
                  <c:v>212</c:v>
                </c:pt>
                <c:pt idx="1">
                  <c:v>560</c:v>
                </c:pt>
                <c:pt idx="2">
                  <c:v>1050</c:v>
                </c:pt>
              </c:numCache>
            </c:numRef>
          </c:val>
        </c:ser>
        <c:ser>
          <c:idx val="2"/>
          <c:order val="2"/>
          <c:tx>
            <c:strRef>
              <c:f>Total!$F$53</c:f>
              <c:strCache>
                <c:ptCount val="1"/>
                <c:pt idx="0">
                  <c:v>iCAP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Total!$C$54:$C$57</c:f>
              <c:numCache>
                <c:formatCode>General</c:formatCode>
                <c:ptCount val="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</c:numCache>
            </c:numRef>
          </c:cat>
          <c:val>
            <c:numRef>
              <c:f>Total!$F$54:$F$57</c:f>
              <c:numCache>
                <c:formatCode>General</c:formatCode>
                <c:ptCount val="3"/>
                <c:pt idx="0">
                  <c:v>222</c:v>
                </c:pt>
                <c:pt idx="1">
                  <c:v>592</c:v>
                </c:pt>
                <c:pt idx="2">
                  <c:v>945.9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176048"/>
        <c:axId val="390176440"/>
      </c:barChart>
      <c:catAx>
        <c:axId val="390176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Pile ID</a:t>
                </a:r>
              </a:p>
            </c:rich>
          </c:tx>
          <c:layout>
            <c:manualLayout>
              <c:xMode val="edge"/>
              <c:yMode val="edge"/>
              <c:x val="0.428804537238831"/>
              <c:y val="0.921196451629106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176440"/>
        <c:crosses val="autoZero"/>
        <c:auto val="1"/>
        <c:lblAlgn val="ctr"/>
        <c:lblOffset val="100"/>
        <c:noMultiLvlLbl val="0"/>
      </c:catAx>
      <c:valAx>
        <c:axId val="39017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Total Resistance (kips)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176048"/>
        <c:crosses val="autoZero"/>
        <c:crossBetween val="between"/>
      </c:valAx>
      <c:spPr>
        <a:solidFill>
          <a:sysClr val="window" lastClr="FFFFFF">
            <a:lumMod val="95000"/>
          </a:sys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081364829396319"/>
          <c:y val="7.840818754205113E-2"/>
          <c:w val="0.47615048118985126"/>
          <c:h val="7.2715193904130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0.10237</cdr:x>
      <cdr:y>0.06679</cdr:y>
    </cdr:from>
    <cdr:to>
      <cdr:x>0.89399</cdr:x>
      <cdr:y>0.87986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869680" y="350321"/>
          <a:ext cx="6724997" cy="426443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0.10395</cdr:x>
      <cdr:y>0.06738</cdr:y>
    </cdr:from>
    <cdr:to>
      <cdr:x>0.94306</cdr:x>
      <cdr:y>0.89241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865005" y="350321"/>
          <a:ext cx="6982691" cy="428936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0.10386</cdr:x>
      <cdr:y>0.06658</cdr:y>
    </cdr:from>
    <cdr:to>
      <cdr:x>0.9327</cdr:x>
      <cdr:y>0.86991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845290" y="319073"/>
          <a:ext cx="6745620" cy="384977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0.73981</cdr:x>
      <cdr:y>0.72471</cdr:y>
    </cdr:from>
    <cdr:to>
      <cdr:x>0.95359</cdr:x>
      <cdr:y>0.86402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62743" y="3584472"/>
          <a:ext cx="1723066" cy="6890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aseline="0" dirty="0"/>
            <a:t>Number</a:t>
          </a:r>
          <a:r>
            <a:rPr lang="en-US" sz="1200" dirty="0"/>
            <a:t> of Cases = 73</a:t>
          </a:r>
        </a:p>
        <a:p xmlns:a="http://schemas.openxmlformats.org/drawingml/2006/main">
          <a:r>
            <a:rPr lang="en-US" sz="1200" dirty="0"/>
            <a:t>Std. Dev.=</a:t>
          </a:r>
          <a:r>
            <a:rPr lang="en-US" sz="1200" baseline="0" dirty="0"/>
            <a:t> </a:t>
          </a:r>
          <a:r>
            <a:rPr lang="en-US" sz="1200" dirty="0"/>
            <a:t>0.20</a:t>
          </a:r>
        </a:p>
        <a:p xmlns:a="http://schemas.openxmlformats.org/drawingml/2006/main">
          <a:r>
            <a:rPr lang="en-US" sz="1200" dirty="0"/>
            <a:t>COV</a:t>
          </a:r>
          <a:r>
            <a:rPr lang="en-US" sz="1200" baseline="0" dirty="0"/>
            <a:t> = 0.20</a:t>
          </a:r>
          <a:endParaRPr lang="en-US" sz="1200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0.10374</cdr:x>
      <cdr:y>0.10118</cdr:y>
    </cdr:from>
    <cdr:to>
      <cdr:x>0.95875</cdr:x>
      <cdr:y>0.87765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836122" y="500450"/>
          <a:ext cx="6891251" cy="384048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22" cy="459026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5295" y="0"/>
            <a:ext cx="2987622" cy="459026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0BC67077-E36C-AB40-9057-BF4F5F13F53A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19894"/>
            <a:ext cx="2987622" cy="459026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5295" y="8719894"/>
            <a:ext cx="2987622" cy="459026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4A69E974-32F8-3B44-A80C-E29A2706B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45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22" cy="459026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95" y="0"/>
            <a:ext cx="2987622" cy="459026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213621B5-2C33-EA4B-A364-1656B98BF288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8975"/>
            <a:ext cx="4589463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6" rIns="91851" bIns="459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52" y="4360744"/>
            <a:ext cx="5515610" cy="4131231"/>
          </a:xfrm>
          <a:prstGeom prst="rect">
            <a:avLst/>
          </a:prstGeom>
        </p:spPr>
        <p:txBody>
          <a:bodyPr vert="horz" lIns="91851" tIns="45926" rIns="91851" bIns="459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19894"/>
            <a:ext cx="2987622" cy="459026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95" y="8719894"/>
            <a:ext cx="2987622" cy="459026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CDD73EDD-5869-3249-8605-979C47041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806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01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50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21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90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5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5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9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46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53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61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6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22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97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82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4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3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5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30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80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02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1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10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76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73EDD-5869-3249-8605-979C470411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9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57200" y="6383614"/>
            <a:ext cx="1117600" cy="30777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BFBC52D-D735-134E-9282-2BCB82E54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04900"/>
            <a:ext cx="8229600" cy="50212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57200" y="6383614"/>
            <a:ext cx="1117600" cy="30777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BFBC52D-D735-134E-9282-2BCB82E54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B7B5AD-B954-4407-84A3-5BFADC193460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4B6C-90FE-4065-BA47-260E0D61A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4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199"/>
            <a:ext cx="8229600" cy="44577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57200" y="6383614"/>
            <a:ext cx="1117600" cy="30777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BFBC52D-D735-134E-9282-2BCB82E54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57200" y="6383614"/>
            <a:ext cx="1117600" cy="30777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BFBC52D-D735-134E-9282-2BCB82E54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57200" y="6383614"/>
            <a:ext cx="1117600" cy="30777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BFBC52D-D735-134E-9282-2BCB82E54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4040188" cy="7620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7301"/>
            <a:ext cx="4041775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30"/>
          <p:cNvSpPr>
            <a:spLocks noGrp="1"/>
          </p:cNvSpPr>
          <p:nvPr>
            <p:ph type="sldNum" sz="quarter" idx="10"/>
          </p:nvPr>
        </p:nvSpPr>
        <p:spPr>
          <a:xfrm>
            <a:off x="457200" y="6383614"/>
            <a:ext cx="1117600" cy="30777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BFBC52D-D735-134E-9282-2BCB82E54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300"/>
            <a:ext cx="8229600" cy="889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57200" y="6383614"/>
            <a:ext cx="1117600" cy="30777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BFBC52D-D735-134E-9282-2BCB82E54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57200" y="6383614"/>
            <a:ext cx="1117600" cy="30777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BFBC52D-D735-134E-9282-2BCB82E54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1900"/>
            <a:ext cx="3008313" cy="9779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1900"/>
            <a:ext cx="5111750" cy="48942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4900"/>
            <a:ext cx="3008313" cy="3751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57200" y="6383614"/>
            <a:ext cx="1117600" cy="30777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BFBC52D-D735-134E-9282-2BCB82E54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76299"/>
            <a:ext cx="5486400" cy="3851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57200" y="6383614"/>
            <a:ext cx="1117600" cy="30777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BFBC52D-D735-134E-9282-2BCB82E54C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2701"/>
            <a:ext cx="8229600" cy="452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>
            <a:endCxn id="12" idx="1"/>
          </p:cNvCxnSpPr>
          <p:nvPr userDrawn="1"/>
        </p:nvCxnSpPr>
        <p:spPr>
          <a:xfrm>
            <a:off x="457200" y="6382025"/>
            <a:ext cx="7435908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76200" dist="38100" dir="2700000" rotWithShape="0">
              <a:srgbClr val="000000">
                <a:alpha val="7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salogoblackhighresolution-smaller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93108" y="6016265"/>
            <a:ext cx="793692" cy="731520"/>
          </a:xfrm>
          <a:prstGeom prst="rect">
            <a:avLst/>
          </a:prstGeom>
          <a:effectLst>
            <a:outerShdw blurRad="76200" dist="38100" dir="2700000" algn="tl" rotWithShape="0">
              <a:srgbClr val="000000">
                <a:alpha val="75000"/>
              </a:srgbClr>
            </a:outerShdw>
          </a:effectLst>
        </p:spPr>
      </p:pic>
      <p:cxnSp>
        <p:nvCxnSpPr>
          <p:cNvPr id="18" name="Straight Connector 17"/>
          <p:cNvCxnSpPr>
            <a:stCxn id="22" idx="3"/>
          </p:cNvCxnSpPr>
          <p:nvPr userDrawn="1"/>
        </p:nvCxnSpPr>
        <p:spPr>
          <a:xfrm>
            <a:off x="1473200" y="635000"/>
            <a:ext cx="7213600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76200" dist="38100" dir="2700000" rotWithShape="0">
              <a:srgbClr val="000000">
                <a:alpha val="7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457200" y="165100"/>
            <a:ext cx="1016000" cy="9398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40000" dist="19939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457200" y="6383614"/>
            <a:ext cx="1117600" cy="30777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4BFBC52D-D735-134E-9282-2BCB82E54C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6667500" y="165100"/>
            <a:ext cx="201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CE 360</a:t>
            </a:r>
            <a:r>
              <a:rPr lang="en-US" baseline="0" dirty="0" smtClean="0"/>
              <a:t> Spring ‘13</a:t>
            </a:r>
            <a:endParaRPr lang="en-US" dirty="0" smtClean="0"/>
          </a:p>
        </p:txBody>
      </p:sp>
      <p:cxnSp>
        <p:nvCxnSpPr>
          <p:cNvPr id="37" name="Straight Connector 36"/>
          <p:cNvCxnSpPr/>
          <p:nvPr userDrawn="1"/>
        </p:nvCxnSpPr>
        <p:spPr>
          <a:xfrm rot="5400000" flipH="1" flipV="1">
            <a:off x="6309360" y="350814"/>
            <a:ext cx="569960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76200" dist="38100" dir="2700000" rotWithShape="0">
              <a:srgbClr val="000000">
                <a:alpha val="75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0"/>
          <p:cNvSpPr txBox="1">
            <a:spLocks/>
          </p:cNvSpPr>
          <p:nvPr userDrawn="1"/>
        </p:nvSpPr>
        <p:spPr>
          <a:xfrm>
            <a:off x="2911079" y="6382512"/>
            <a:ext cx="3325018" cy="4754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 1: Introduction &amp; Overview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1257" y="192992"/>
            <a:ext cx="47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47</a:t>
            </a:r>
            <a:r>
              <a:rPr lang="en-US" baseline="30000" dirty="0" smtClean="0"/>
              <a:t>th</a:t>
            </a:r>
            <a:r>
              <a:rPr lang="en-US" dirty="0" smtClean="0"/>
              <a:t> STGEC – Biloxi, MS – Nov. 10, 2016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0038" y="5949780"/>
            <a:ext cx="8652253" cy="879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95538" y="186813"/>
            <a:ext cx="19029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err="1" smtClean="0"/>
              <a:t>iCAP</a:t>
            </a:r>
            <a:r>
              <a:rPr lang="en-US" sz="1600" dirty="0" smtClean="0"/>
              <a:t> Pile Testing</a:t>
            </a:r>
            <a:endParaRPr lang="en-US" sz="1600" dirty="0"/>
          </a:p>
        </p:txBody>
      </p:sp>
      <p:pic>
        <p:nvPicPr>
          <p:cNvPr id="7170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3"/>
          <a:srcRect l="14545" r="6907" b="8358"/>
          <a:stretch>
            <a:fillRect/>
          </a:stretch>
        </p:blipFill>
        <p:spPr bwMode="auto">
          <a:xfrm>
            <a:off x="471948" y="186813"/>
            <a:ext cx="1012723" cy="88615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" y="1523731"/>
            <a:ext cx="3500437" cy="486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8"/>
          <p:cNvSpPr txBox="1">
            <a:spLocks/>
          </p:cNvSpPr>
          <p:nvPr/>
        </p:nvSpPr>
        <p:spPr>
          <a:xfrm>
            <a:off x="3939083" y="4810504"/>
            <a:ext cx="4861983" cy="899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Ronald Jones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Calibri" pitchFamily="34" charset="0"/>
              </a:rPr>
              <a:t>Graduate Student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38" y="5719348"/>
            <a:ext cx="1363289" cy="986458"/>
          </a:xfrm>
          <a:prstGeom prst="rect">
            <a:avLst/>
          </a:prstGeom>
        </p:spPr>
      </p:pic>
      <p:sp>
        <p:nvSpPr>
          <p:cNvPr id="15" name="Subtitle 8"/>
          <p:cNvSpPr txBox="1">
            <a:spLocks/>
          </p:cNvSpPr>
          <p:nvPr/>
        </p:nvSpPr>
        <p:spPr>
          <a:xfrm>
            <a:off x="3939083" y="2945281"/>
            <a:ext cx="4863762" cy="189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tx1"/>
                </a:solidFill>
                <a:cs typeface="Calibri" pitchFamily="34" charset="0"/>
              </a:rPr>
              <a:t>Eric Steward, Ph.D., P.E.</a:t>
            </a:r>
          </a:p>
          <a:p>
            <a:r>
              <a:rPr lang="en-US" sz="1800" dirty="0" smtClean="0">
                <a:solidFill>
                  <a:schemeClr val="tx1"/>
                </a:solidFill>
                <a:cs typeface="Calibri" pitchFamily="34" charset="0"/>
              </a:rPr>
              <a:t>Assistant Professor</a:t>
            </a:r>
          </a:p>
          <a:p>
            <a:r>
              <a:rPr lang="en-US" sz="1800" dirty="0" smtClean="0">
                <a:solidFill>
                  <a:schemeClr val="tx1"/>
                </a:solidFill>
                <a:cs typeface="Calibri" pitchFamily="34" charset="0"/>
              </a:rPr>
              <a:t>Department of Civil, Coastal, and Environmental Engineering</a:t>
            </a:r>
          </a:p>
          <a:p>
            <a:r>
              <a:rPr lang="en-US" sz="1800" dirty="0" smtClean="0">
                <a:solidFill>
                  <a:schemeClr val="tx1"/>
                </a:solidFill>
                <a:cs typeface="Calibri" pitchFamily="34" charset="0"/>
              </a:rPr>
              <a:t>University of South Alabama</a:t>
            </a: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Subtitle 8"/>
          <p:cNvSpPr txBox="1">
            <a:spLocks/>
          </p:cNvSpPr>
          <p:nvPr/>
        </p:nvSpPr>
        <p:spPr>
          <a:xfrm>
            <a:off x="3868535" y="932723"/>
            <a:ext cx="5004859" cy="1579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Investigation of Signal Matching Software </a:t>
            </a:r>
            <a:r>
              <a:rPr lang="en-US" sz="2800" b="1" dirty="0" err="1">
                <a:solidFill>
                  <a:schemeClr val="tx1"/>
                </a:solidFill>
              </a:rPr>
              <a:t>iCAP</a:t>
            </a:r>
            <a:r>
              <a:rPr lang="en-US" sz="2800" b="1" dirty="0">
                <a:solidFill>
                  <a:schemeClr val="tx1"/>
                </a:solidFill>
              </a:rPr>
              <a:t> on Driven Piles in Alabama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55882" y="242795"/>
            <a:ext cx="20494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Testing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" y="1039829"/>
            <a:ext cx="8810368" cy="710262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Pile Testing – Signal Matching Software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9916" y="1925984"/>
            <a:ext cx="8375074" cy="4092431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iCAP</a:t>
            </a:r>
            <a:r>
              <a:rPr lang="en-US" sz="2800" baseline="30000" dirty="0" smtClean="0"/>
              <a:t>®</a:t>
            </a:r>
            <a:r>
              <a:rPr lang="en-US" sz="2800" baseline="30000" dirty="0"/>
              <a:t> </a:t>
            </a:r>
            <a:r>
              <a:rPr lang="en-US" sz="2800" dirty="0"/>
              <a:t> </a:t>
            </a:r>
            <a:r>
              <a:rPr lang="en-US" sz="2800" dirty="0" smtClean="0"/>
              <a:t>is an automatic Signal Matching Program within the PDA</a:t>
            </a:r>
          </a:p>
          <a:p>
            <a:pPr lvl="1"/>
            <a:r>
              <a:rPr lang="en-US" sz="2400" dirty="0"/>
              <a:t>Provides accurate toe and shaft resistances</a:t>
            </a:r>
          </a:p>
          <a:p>
            <a:pPr lvl="1"/>
            <a:r>
              <a:rPr lang="en-US" sz="2400" dirty="0"/>
              <a:t>Provides load/displacement and iteratively determine the damping factor (J)</a:t>
            </a:r>
          </a:p>
          <a:p>
            <a:pPr lvl="1"/>
            <a:r>
              <a:rPr lang="en-US" sz="2400" dirty="0"/>
              <a:t>Claims to be as accurate as </a:t>
            </a:r>
            <a:r>
              <a:rPr lang="en-US" sz="2400" dirty="0" smtClean="0"/>
              <a:t>CAPWAP???</a:t>
            </a:r>
            <a:endParaRPr lang="en-US" sz="2400" dirty="0"/>
          </a:p>
          <a:p>
            <a:pPr lvl="1"/>
            <a:r>
              <a:rPr lang="en-US" sz="2400" strike="sngStrike" dirty="0">
                <a:solidFill>
                  <a:srgbClr val="FF0000"/>
                </a:solidFill>
              </a:rPr>
              <a:t>Requires trained, experienced personnel</a:t>
            </a:r>
          </a:p>
          <a:p>
            <a:pPr lvl="2"/>
            <a:r>
              <a:rPr lang="en-US" sz="2000" dirty="0">
                <a:solidFill>
                  <a:srgbClr val="7030A0"/>
                </a:solidFill>
              </a:rPr>
              <a:t>Performed by the PDA Operator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Non-unique </a:t>
            </a:r>
            <a:r>
              <a:rPr lang="en-US" sz="2400" dirty="0">
                <a:solidFill>
                  <a:srgbClr val="FF0000"/>
                </a:solidFill>
              </a:rPr>
              <a:t>results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Time-consuming</a:t>
            </a:r>
          </a:p>
        </p:txBody>
      </p:sp>
      <p:pic>
        <p:nvPicPr>
          <p:cNvPr id="9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4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55882" y="242795"/>
            <a:ext cx="20494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Testing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" y="1039829"/>
            <a:ext cx="8810368" cy="710262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Pile Testing – Signal Matching Software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9916" y="1925984"/>
            <a:ext cx="8375074" cy="409243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iCAP</a:t>
            </a:r>
            <a:r>
              <a:rPr lang="en-US" sz="2800" baseline="30000" dirty="0" smtClean="0"/>
              <a:t>®</a:t>
            </a:r>
            <a:r>
              <a:rPr lang="en-US" sz="2800" baseline="30000" dirty="0"/>
              <a:t> </a:t>
            </a:r>
            <a:r>
              <a:rPr lang="en-US" sz="2800" dirty="0"/>
              <a:t> </a:t>
            </a:r>
            <a:r>
              <a:rPr lang="en-US" sz="2800" dirty="0" smtClean="0"/>
              <a:t>is an automatic Signal Matching Program within the PDA</a:t>
            </a:r>
          </a:p>
          <a:p>
            <a:pPr lvl="1"/>
            <a:r>
              <a:rPr lang="en-US" sz="2400" dirty="0"/>
              <a:t>Provides accurate toe and shaft resistances</a:t>
            </a:r>
          </a:p>
          <a:p>
            <a:pPr lvl="1"/>
            <a:r>
              <a:rPr lang="en-US" sz="2400" dirty="0"/>
              <a:t>Provides load/displacement and iteratively determine the damping factor (J)</a:t>
            </a:r>
          </a:p>
          <a:p>
            <a:pPr lvl="1"/>
            <a:r>
              <a:rPr lang="en-US" sz="2400" dirty="0"/>
              <a:t>Claims to be as accurate as </a:t>
            </a:r>
            <a:r>
              <a:rPr lang="en-US" sz="2400" dirty="0" smtClean="0"/>
              <a:t>CAPWAP???</a:t>
            </a:r>
            <a:endParaRPr lang="en-US" sz="2400" dirty="0"/>
          </a:p>
          <a:p>
            <a:pPr lvl="1"/>
            <a:r>
              <a:rPr lang="en-US" sz="2400" strike="sngStrike" dirty="0">
                <a:solidFill>
                  <a:srgbClr val="FF0000"/>
                </a:solidFill>
              </a:rPr>
              <a:t>Requires trained, experienced personnel</a:t>
            </a:r>
          </a:p>
          <a:p>
            <a:pPr lvl="2"/>
            <a:r>
              <a:rPr lang="en-US" sz="2000" dirty="0">
                <a:solidFill>
                  <a:srgbClr val="7030A0"/>
                </a:solidFill>
              </a:rPr>
              <a:t>Performed by the PDA Operator</a:t>
            </a:r>
          </a:p>
          <a:p>
            <a:pPr lvl="1"/>
            <a:r>
              <a:rPr lang="en-US" sz="2400" strike="sngStrike" dirty="0">
                <a:solidFill>
                  <a:srgbClr val="FF0000"/>
                </a:solidFill>
              </a:rPr>
              <a:t>Non-unique results</a:t>
            </a:r>
          </a:p>
          <a:p>
            <a:pPr lvl="2"/>
            <a:r>
              <a:rPr lang="en-US" sz="2000" dirty="0">
                <a:solidFill>
                  <a:srgbClr val="7030A0"/>
                </a:solidFill>
              </a:rPr>
              <a:t>Program performs process, so one solution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Time-consuming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01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55882" y="242795"/>
            <a:ext cx="20494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Testing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" y="1039829"/>
            <a:ext cx="8810368" cy="710262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Pile Testing – Signal Matching Software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9916" y="1925984"/>
            <a:ext cx="8375074" cy="409243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iCAP</a:t>
            </a:r>
            <a:r>
              <a:rPr lang="en-US" sz="2800" baseline="30000" dirty="0" smtClean="0"/>
              <a:t>®</a:t>
            </a:r>
            <a:r>
              <a:rPr lang="en-US" sz="2800" baseline="30000" dirty="0"/>
              <a:t> </a:t>
            </a:r>
            <a:r>
              <a:rPr lang="en-US" sz="2800" dirty="0"/>
              <a:t> </a:t>
            </a:r>
            <a:r>
              <a:rPr lang="en-US" sz="2800" dirty="0" smtClean="0"/>
              <a:t>is an automatic Signal Matching Program within the PDA</a:t>
            </a:r>
          </a:p>
          <a:p>
            <a:pPr lvl="1"/>
            <a:r>
              <a:rPr lang="en-US" sz="2400" dirty="0"/>
              <a:t>Provides accurate toe and shaft resistances</a:t>
            </a:r>
          </a:p>
          <a:p>
            <a:pPr lvl="1"/>
            <a:r>
              <a:rPr lang="en-US" sz="2400" dirty="0"/>
              <a:t>Provides load/displacement and iteratively determine the damping factor (J)</a:t>
            </a:r>
          </a:p>
          <a:p>
            <a:pPr lvl="1"/>
            <a:r>
              <a:rPr lang="en-US" sz="2400" dirty="0"/>
              <a:t>Claims to be as accurate as </a:t>
            </a:r>
            <a:r>
              <a:rPr lang="en-US" sz="2400" dirty="0" smtClean="0"/>
              <a:t>CAPWAP???</a:t>
            </a:r>
            <a:endParaRPr lang="en-US" sz="2400" dirty="0"/>
          </a:p>
          <a:p>
            <a:pPr lvl="1"/>
            <a:r>
              <a:rPr lang="en-US" sz="2400" strike="sngStrike" dirty="0">
                <a:solidFill>
                  <a:srgbClr val="FF0000"/>
                </a:solidFill>
              </a:rPr>
              <a:t>Requires trained, experienced </a:t>
            </a:r>
            <a:r>
              <a:rPr lang="en-US" sz="2400" strike="sngStrike" dirty="0" smtClean="0">
                <a:solidFill>
                  <a:srgbClr val="FF0000"/>
                </a:solidFill>
              </a:rPr>
              <a:t>personnel</a:t>
            </a:r>
          </a:p>
          <a:p>
            <a:pPr lvl="2"/>
            <a:r>
              <a:rPr lang="en-US" sz="2000" dirty="0" smtClean="0">
                <a:solidFill>
                  <a:srgbClr val="7030A0"/>
                </a:solidFill>
              </a:rPr>
              <a:t>Performed by the PDA Operator</a:t>
            </a:r>
            <a:endParaRPr lang="en-US" sz="2000" dirty="0">
              <a:solidFill>
                <a:srgbClr val="7030A0"/>
              </a:solidFill>
            </a:endParaRPr>
          </a:p>
          <a:p>
            <a:pPr lvl="1"/>
            <a:r>
              <a:rPr lang="en-US" sz="2400" strike="sngStrike" dirty="0">
                <a:solidFill>
                  <a:srgbClr val="FF0000"/>
                </a:solidFill>
              </a:rPr>
              <a:t>Non-unique </a:t>
            </a:r>
            <a:r>
              <a:rPr lang="en-US" sz="2400" strike="sngStrike" dirty="0" smtClean="0">
                <a:solidFill>
                  <a:srgbClr val="FF0000"/>
                </a:solidFill>
              </a:rPr>
              <a:t>results</a:t>
            </a:r>
          </a:p>
          <a:p>
            <a:pPr lvl="2"/>
            <a:r>
              <a:rPr lang="en-US" sz="2000" dirty="0" smtClean="0">
                <a:solidFill>
                  <a:srgbClr val="7030A0"/>
                </a:solidFill>
              </a:rPr>
              <a:t>Program performs process, so one solution</a:t>
            </a:r>
            <a:endParaRPr lang="en-US" sz="2000" dirty="0">
              <a:solidFill>
                <a:srgbClr val="7030A0"/>
              </a:solidFill>
            </a:endParaRPr>
          </a:p>
          <a:p>
            <a:pPr lvl="1"/>
            <a:r>
              <a:rPr lang="en-US" sz="2400" strike="sngStrike" dirty="0" smtClean="0">
                <a:solidFill>
                  <a:srgbClr val="FF0000"/>
                </a:solidFill>
              </a:rPr>
              <a:t>Time-consuming</a:t>
            </a:r>
          </a:p>
          <a:p>
            <a:pPr lvl="2"/>
            <a:r>
              <a:rPr lang="en-US" sz="2000" dirty="0" smtClean="0">
                <a:solidFill>
                  <a:srgbClr val="7030A0"/>
                </a:solidFill>
              </a:rPr>
              <a:t>Instantaneous results in the field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9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3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55882" y="242795"/>
            <a:ext cx="20494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Testing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tretch/>
        </p:blipFill>
        <p:spPr>
          <a:xfrm>
            <a:off x="2974034" y="1579563"/>
            <a:ext cx="5681073" cy="407711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2969" y="1957002"/>
            <a:ext cx="2760691" cy="30973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 quality data: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clipping of signals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proportionality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agreement between acceleration traces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Moderate bending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indicated pile damage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3125" y="868363"/>
            <a:ext cx="7000875" cy="7112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Signal Matching Software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9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97147" y="5993476"/>
            <a:ext cx="2892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F. </a:t>
            </a:r>
            <a:r>
              <a:rPr lang="en-US" sz="1400" dirty="0" err="1" smtClean="0"/>
              <a:t>Rausche</a:t>
            </a:r>
            <a:r>
              <a:rPr lang="en-US" sz="1400" dirty="0" smtClean="0"/>
              <a:t> at PDI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00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23717" y="6468488"/>
            <a:ext cx="3145212" cy="20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5886" y="6382512"/>
            <a:ext cx="584186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Alabama, Department of Civil Engineering</a:t>
            </a:r>
            <a:endParaRPr lang="en-US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27703" y="993058"/>
            <a:ext cx="8229600" cy="88423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 DOT Research Objectives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08374" cy="39925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Develop a statewide database for pile test data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Analyze and Evaluate pile setup in Alabama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Develop resistance factors for design of piles in setup prone soils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Provide recommendations to utilize setup in design of future pile projects throughout the state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Provide information regarding LRFD resistance factors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Implement preliminary soil testing regime for design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1257" y="192992"/>
            <a:ext cx="47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STGEC - Mobile, AL – Oct. 29, 2014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10122" y="246221"/>
            <a:ext cx="21290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ALDOT Project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pic>
        <p:nvPicPr>
          <p:cNvPr id="11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6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A29375B-D69C-4618-9BF5-4DBB45BBBB37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923717" y="6468488"/>
            <a:ext cx="3145212" cy="20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10122" y="208172"/>
            <a:ext cx="19029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400" dirty="0" smtClean="0"/>
              <a:t>Data Collection</a:t>
            </a:r>
            <a:endParaRPr lang="en-US" sz="14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7819" y="622531"/>
            <a:ext cx="3820940" cy="124913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Pile Driving Test Data </a:t>
            </a:r>
            <a:r>
              <a:rPr lang="en-US" sz="4400" dirty="0" smtClean="0">
                <a:solidFill>
                  <a:schemeClr val="tx2"/>
                </a:solidFill>
              </a:rPr>
              <a:t>GIS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44" descr="ALDOT_Project  Map for GS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526" y="42799"/>
            <a:ext cx="4723707" cy="67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28589" y="2494193"/>
            <a:ext cx="4457699" cy="3665537"/>
          </a:xfrm>
        </p:spPr>
        <p:txBody>
          <a:bodyPr>
            <a:normAutofit fontScale="92500" lnSpcReduction="20000"/>
          </a:bodyPr>
          <a:lstStyle/>
          <a:p>
            <a:pPr lvl="0">
              <a:defRPr/>
            </a:pPr>
            <a:r>
              <a:rPr lang="en-US" dirty="0"/>
              <a:t>Collected all pile load tests from 2009 – 2014</a:t>
            </a:r>
          </a:p>
          <a:p>
            <a:pPr marL="914400" lvl="1" indent="-457200">
              <a:buFont typeface="Georgia" panose="02040502050405020303" pitchFamily="18" charset="0"/>
              <a:buChar char="−"/>
              <a:defRPr/>
            </a:pPr>
            <a:r>
              <a:rPr lang="en-US" sz="3200" dirty="0"/>
              <a:t>PDA Data (27)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19 Clayey Sand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All produced setup effects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8 Silt or silty sand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7</a:t>
            </a:r>
            <a:r>
              <a:rPr lang="en-US" dirty="0" smtClean="0"/>
              <a:t> slightly relaxed</a:t>
            </a:r>
          </a:p>
        </p:txBody>
      </p:sp>
    </p:spTree>
    <p:extLst>
      <p:ext uri="{BB962C8B-B14F-4D97-AF65-F5344CB8AC3E}">
        <p14:creationId xmlns:p14="http://schemas.microsoft.com/office/powerpoint/2010/main" val="39139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23717" y="6468488"/>
            <a:ext cx="3145212" cy="20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5886" y="6382512"/>
            <a:ext cx="584186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Alabama, Department of Civil Engineering</a:t>
            </a:r>
            <a:endParaRPr lang="en-US" sz="16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1948" y="750635"/>
            <a:ext cx="8229600" cy="50054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iCAP</a:t>
            </a: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Data Accuracy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1257" y="192992"/>
            <a:ext cx="47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STGEC - Mobile, AL – Oct. 29, 2014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10122" y="246221"/>
            <a:ext cx="21290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</a:t>
            </a:r>
            <a:r>
              <a:rPr lang="en-US" sz="1600" dirty="0" err="1" smtClean="0"/>
              <a:t>iCAP</a:t>
            </a:r>
            <a:r>
              <a:rPr lang="en-US" sz="1600" dirty="0" smtClean="0"/>
              <a:t> Analysis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pic>
        <p:nvPicPr>
          <p:cNvPr id="21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21446"/>
              </p:ext>
            </p:extLst>
          </p:nvPr>
        </p:nvGraphicFramePr>
        <p:xfrm>
          <a:off x="343978" y="1137657"/>
          <a:ext cx="8495221" cy="5244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74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23717" y="6468488"/>
            <a:ext cx="3145212" cy="20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5886" y="6382512"/>
            <a:ext cx="584186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Alabama, Department of Civil Engineering</a:t>
            </a:r>
            <a:endParaRPr lang="en-US" sz="16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1948" y="750635"/>
            <a:ext cx="8229600" cy="50054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iCAP</a:t>
            </a: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Data Accuracy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1257" y="192992"/>
            <a:ext cx="47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STGEC - Mobile, AL – Oct. 29, 2014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10122" y="246221"/>
            <a:ext cx="21290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</a:t>
            </a:r>
            <a:r>
              <a:rPr lang="en-US" sz="1600" dirty="0" err="1" smtClean="0"/>
              <a:t>iCAP</a:t>
            </a:r>
            <a:r>
              <a:rPr lang="en-US" sz="1600" dirty="0" smtClean="0"/>
              <a:t> Analysis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pic>
        <p:nvPicPr>
          <p:cNvPr id="21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40164"/>
              </p:ext>
            </p:extLst>
          </p:nvPr>
        </p:nvGraphicFramePr>
        <p:xfrm>
          <a:off x="240588" y="1137657"/>
          <a:ext cx="8321521" cy="519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36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23717" y="6468488"/>
            <a:ext cx="3145212" cy="20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5886" y="6382512"/>
            <a:ext cx="584186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Alabama, Department of Civil Engineering</a:t>
            </a:r>
            <a:endParaRPr lang="en-US" sz="16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1948" y="750634"/>
            <a:ext cx="8229600" cy="619279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iCAP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Data Accuracy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14363" y="1636790"/>
            <a:ext cx="8385770" cy="2035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1257" y="192992"/>
            <a:ext cx="47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STGEC - Mobile, AL – Oct. 29, 2014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10122" y="246221"/>
            <a:ext cx="21290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</a:t>
            </a:r>
            <a:r>
              <a:rPr lang="en-US" sz="1600" dirty="0" err="1" smtClean="0"/>
              <a:t>iCAP</a:t>
            </a:r>
            <a:r>
              <a:rPr lang="en-US" sz="1600" dirty="0" smtClean="0"/>
              <a:t> Analysis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pic>
        <p:nvPicPr>
          <p:cNvPr id="21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373133"/>
              </p:ext>
            </p:extLst>
          </p:nvPr>
        </p:nvGraphicFramePr>
        <p:xfrm>
          <a:off x="484746" y="1392364"/>
          <a:ext cx="8138641" cy="492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68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23717" y="6468488"/>
            <a:ext cx="3145212" cy="20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5886" y="6382512"/>
            <a:ext cx="584186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Alabama, Department of Civil Engineering</a:t>
            </a:r>
            <a:endParaRPr lang="en-US" sz="16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71948" y="750634"/>
            <a:ext cx="8229600" cy="619279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iCAP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Data Accuracy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14363" y="1636790"/>
            <a:ext cx="8385770" cy="2035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1257" y="192992"/>
            <a:ext cx="47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STGEC - Mobile, AL – Oct. 29, 2014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10122" y="246221"/>
            <a:ext cx="21290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</a:t>
            </a:r>
            <a:r>
              <a:rPr lang="en-US" sz="1600" dirty="0" err="1" smtClean="0"/>
              <a:t>iCAP</a:t>
            </a:r>
            <a:r>
              <a:rPr lang="en-US" sz="1600" dirty="0" smtClean="0"/>
              <a:t> Analysis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pic>
        <p:nvPicPr>
          <p:cNvPr id="21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78523"/>
              </p:ext>
            </p:extLst>
          </p:nvPr>
        </p:nvGraphicFramePr>
        <p:xfrm>
          <a:off x="236220" y="1436415"/>
          <a:ext cx="8059882" cy="494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46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85326" y="207182"/>
            <a:ext cx="20494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Testing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69915" y="3006768"/>
            <a:ext cx="8567208" cy="30289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of design during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nstallation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projects will install test piles at various locations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projects will verify production piles during installation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enhances the determination of pile resistance during driving and later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2" descr="PDCA_RGB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915" y="1190879"/>
            <a:ext cx="2971800" cy="138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443824" y="1652824"/>
            <a:ext cx="5493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 DRIVEN PILE IS A TESTED PILE!”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3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97038" y="131763"/>
            <a:ext cx="6997511" cy="5111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Project </a:t>
            </a:r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0910" y="1398649"/>
            <a:ext cx="6573833" cy="4294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1257" y="192992"/>
            <a:ext cx="47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STGEC - Mobile, AL – Oct. 29, 2014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10122" y="246221"/>
            <a:ext cx="19029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Tests in AL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857042" y="6470606"/>
            <a:ext cx="3145212" cy="20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5886" y="6382512"/>
            <a:ext cx="584186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Alabama, Department of Civil Engineering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662542" y="214584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pic>
        <p:nvPicPr>
          <p:cNvPr id="17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6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6D4AC662-496F-47A6-B592-1355DCB0D64A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47" y="61091"/>
            <a:ext cx="8229600" cy="468312"/>
          </a:xfrm>
        </p:spPr>
        <p:txBody>
          <a:bodyPr>
            <a:noAutofit/>
          </a:bodyPr>
          <a:lstStyle/>
          <a:p>
            <a:r>
              <a:rPr lang="en-US" sz="3200" dirty="0" smtClean="0"/>
              <a:t>Pile Setup Comparison Mobile River, AL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16181" y="898735"/>
            <a:ext cx="8058150" cy="3843337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06" y="967325"/>
            <a:ext cx="349758" cy="21984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80413" y="1318383"/>
            <a:ext cx="4429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8920" y="542596"/>
            <a:ext cx="8865411" cy="5123532"/>
            <a:chOff x="-28592" y="1421156"/>
            <a:chExt cx="8865411" cy="5123532"/>
          </a:xfrm>
        </p:grpSpPr>
        <p:sp>
          <p:nvSpPr>
            <p:cNvPr id="10" name="Rectangle 9"/>
            <p:cNvSpPr/>
            <p:nvPr/>
          </p:nvSpPr>
          <p:spPr>
            <a:xfrm>
              <a:off x="785813" y="5629274"/>
              <a:ext cx="8051006" cy="842963"/>
            </a:xfrm>
            <a:prstGeom prst="rect">
              <a:avLst/>
            </a:prstGeom>
            <a:gradFill>
              <a:gsLst>
                <a:gs pos="52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2429" y="1790706"/>
              <a:ext cx="183817" cy="260984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06453" y="1785938"/>
              <a:ext cx="245732" cy="43291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92391" y="1785937"/>
              <a:ext cx="236934" cy="30003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83820" y="1785937"/>
              <a:ext cx="315229" cy="317182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328613" y="1785937"/>
              <a:ext cx="4429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42901" y="2633662"/>
              <a:ext cx="4429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59570" y="3095628"/>
              <a:ext cx="4429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42901" y="3567112"/>
              <a:ext cx="4429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28613" y="3950494"/>
              <a:ext cx="4429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28613" y="4386262"/>
              <a:ext cx="4429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52426" y="4795836"/>
              <a:ext cx="4429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52426" y="5248275"/>
              <a:ext cx="4429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28613" y="5629274"/>
              <a:ext cx="4429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28613" y="6050755"/>
              <a:ext cx="4429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42901" y="6476999"/>
              <a:ext cx="44291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633" y="1864956"/>
              <a:ext cx="513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5674" y="1466172"/>
              <a:ext cx="1457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HP 12 x 53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16316" y="3643907"/>
              <a:ext cx="59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28592" y="6162912"/>
              <a:ext cx="538901" cy="381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110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525" y="5328375"/>
              <a:ext cx="59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402" y="4493838"/>
              <a:ext cx="59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70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522" y="2796182"/>
              <a:ext cx="59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09950" y="1448419"/>
              <a:ext cx="1457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HP 14 x 117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97065" y="1432970"/>
              <a:ext cx="1343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PC 24” Sq.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68648" y="1421156"/>
              <a:ext cx="1343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PC 36” Sq.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3038" y="1921728"/>
              <a:ext cx="395640" cy="3956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7138" y="1919372"/>
              <a:ext cx="468592" cy="468592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16093" t="4145" r="14943" b="2591"/>
          <a:stretch/>
        </p:blipFill>
        <p:spPr>
          <a:xfrm>
            <a:off x="2257998" y="1034644"/>
            <a:ext cx="307699" cy="30769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6093" t="4145" r="14943" b="2591"/>
          <a:stretch/>
        </p:blipFill>
        <p:spPr>
          <a:xfrm>
            <a:off x="3982977" y="1034644"/>
            <a:ext cx="386294" cy="38630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8241" y="5800562"/>
            <a:ext cx="1363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EOD SSR</a:t>
            </a:r>
          </a:p>
          <a:p>
            <a:r>
              <a:rPr lang="en-US" dirty="0" smtClean="0"/>
              <a:t>EOD Toe</a:t>
            </a:r>
          </a:p>
          <a:p>
            <a:r>
              <a:rPr lang="en-US" dirty="0" smtClean="0"/>
              <a:t>EOD Total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962789" y="5800562"/>
            <a:ext cx="103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 k</a:t>
            </a:r>
          </a:p>
          <a:p>
            <a:r>
              <a:rPr lang="en-US" u="sng" dirty="0" smtClean="0"/>
              <a:t>72 k</a:t>
            </a:r>
          </a:p>
          <a:p>
            <a:r>
              <a:rPr lang="en-US" b="1" dirty="0" smtClean="0"/>
              <a:t>152 k*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737315" y="5800399"/>
            <a:ext cx="86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112 k</a:t>
            </a:r>
          </a:p>
          <a:p>
            <a:r>
              <a:rPr lang="en-US" u="sng" dirty="0" smtClean="0"/>
              <a:t>44 k</a:t>
            </a:r>
          </a:p>
          <a:p>
            <a:r>
              <a:rPr lang="en-US" b="1" dirty="0" smtClean="0"/>
              <a:t>156 k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563099" y="5800399"/>
            <a:ext cx="86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241 k</a:t>
            </a:r>
          </a:p>
          <a:p>
            <a:r>
              <a:rPr lang="en-US" u="sng" dirty="0" smtClean="0"/>
              <a:t>323 k</a:t>
            </a:r>
          </a:p>
          <a:p>
            <a:r>
              <a:rPr lang="en-US" b="1" dirty="0" smtClean="0"/>
              <a:t>564 k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335943" y="5800399"/>
            <a:ext cx="86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617 k</a:t>
            </a:r>
          </a:p>
          <a:p>
            <a:r>
              <a:rPr lang="en-US" u="sng" dirty="0" smtClean="0"/>
              <a:t>222 k</a:t>
            </a:r>
          </a:p>
          <a:p>
            <a:r>
              <a:rPr lang="en-US" b="1" dirty="0" smtClean="0"/>
              <a:t>839 k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-61278" y="2797626"/>
            <a:ext cx="277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to Dense Sand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5400000">
            <a:off x="1021438" y="4966492"/>
            <a:ext cx="64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Clay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85629" y="4546743"/>
            <a:ext cx="980989" cy="931768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23717" y="6468488"/>
            <a:ext cx="3145212" cy="20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5886" y="6382512"/>
            <a:ext cx="584186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Alabama, Department of Civil Engineering</a:t>
            </a:r>
            <a:endParaRPr lang="en-US" sz="16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80592" y="1068967"/>
            <a:ext cx="8229600" cy="73741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Comparing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iCAP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Results with SLT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280580"/>
              </p:ext>
            </p:extLst>
          </p:nvPr>
        </p:nvGraphicFramePr>
        <p:xfrm>
          <a:off x="1493315" y="2144933"/>
          <a:ext cx="6301047" cy="353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14566" y="4367040"/>
            <a:ext cx="828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Calibri" panose="020F0502020204030204" pitchFamily="34" charset="0"/>
              </a:rPr>
              <a:t>ε</a:t>
            </a:r>
            <a:r>
              <a:rPr lang="en-US" sz="1400" dirty="0" smtClean="0">
                <a:latin typeface="Calibri" panose="020F0502020204030204" pitchFamily="34" charset="0"/>
              </a:rPr>
              <a:t> = 4.7% 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0383" y="2416772"/>
            <a:ext cx="828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Calibri" panose="020F0502020204030204" pitchFamily="34" charset="0"/>
              </a:rPr>
              <a:t>ε</a:t>
            </a:r>
            <a:r>
              <a:rPr lang="en-US" sz="1400" dirty="0" smtClean="0">
                <a:latin typeface="Calibri" panose="020F0502020204030204" pitchFamily="34" charset="0"/>
              </a:rPr>
              <a:t> = 9.9% 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9194" y="3492594"/>
            <a:ext cx="828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Calibri" panose="020F0502020204030204" pitchFamily="34" charset="0"/>
              </a:rPr>
              <a:t>ε</a:t>
            </a:r>
            <a:r>
              <a:rPr lang="en-US" sz="1400" dirty="0" smtClean="0">
                <a:latin typeface="Calibri" panose="020F0502020204030204" pitchFamily="34" charset="0"/>
              </a:rPr>
              <a:t> = 5.7% 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1257" y="192992"/>
            <a:ext cx="47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STGEC - Mobile, AL – Oct. 29, 2014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10122" y="246221"/>
            <a:ext cx="21290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Testing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pic>
        <p:nvPicPr>
          <p:cNvPr id="15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11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23717" y="6468488"/>
            <a:ext cx="3145212" cy="20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5886" y="6382512"/>
            <a:ext cx="584186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Alabama, Department of Civil Engineering</a:t>
            </a:r>
            <a:endParaRPr lang="en-US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27703" y="993058"/>
            <a:ext cx="8229600" cy="88423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iCAP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Testing Conclusions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08374" cy="39925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err="1" smtClean="0"/>
              <a:t>iCAP</a:t>
            </a:r>
            <a:r>
              <a:rPr lang="en-US" dirty="0" smtClean="0"/>
              <a:t> is a Signal Matching software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Requires high quality data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Acceptable for AASHTO Bridge Design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Instant pile resistance results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Comparison to CAPWAP is very good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More data is always needed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661257" y="192992"/>
            <a:ext cx="47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STGEC - Mobile, AL – Oct. 29, 2014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10122" y="246221"/>
            <a:ext cx="21290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</a:t>
            </a:r>
            <a:r>
              <a:rPr lang="en-US" sz="1600" dirty="0" err="1" smtClean="0"/>
              <a:t>iCAP</a:t>
            </a:r>
            <a:r>
              <a:rPr lang="en-US" sz="1600" dirty="0" smtClean="0"/>
              <a:t> Testing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pic>
        <p:nvPicPr>
          <p:cNvPr id="11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5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23717" y="6468488"/>
            <a:ext cx="3145212" cy="20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5886" y="6382512"/>
            <a:ext cx="584186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Alabama, Department of Civil Engineering</a:t>
            </a:r>
            <a:endParaRPr lang="en-US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5810" y="830095"/>
            <a:ext cx="8229600" cy="546031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876" y="3391142"/>
            <a:ext cx="3846053" cy="2357416"/>
          </a:xfrm>
        </p:spPr>
        <p:txBody>
          <a:bodyPr>
            <a:noAutofit/>
          </a:bodyPr>
          <a:lstStyle/>
          <a:p>
            <a:r>
              <a:rPr lang="en-US" sz="2400" dirty="0" smtClean="0"/>
              <a:t>Current project evaluating the design process compared to static load tests</a:t>
            </a:r>
          </a:p>
          <a:p>
            <a:r>
              <a:rPr lang="en-US" sz="2400" dirty="0" smtClean="0"/>
              <a:t>Enhancing LRFD resistance factors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61257" y="192992"/>
            <a:ext cx="47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STGEC - Mobile, AL – Oct. 29, 2014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10122" y="246221"/>
            <a:ext cx="21290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Research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85" y="1508727"/>
            <a:ext cx="1501751" cy="1556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284" y="1657815"/>
            <a:ext cx="3495675" cy="1304925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4769707" y="3391142"/>
            <a:ext cx="3948323" cy="23574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Approved project to develop pile test database</a:t>
            </a:r>
          </a:p>
          <a:p>
            <a:r>
              <a:rPr lang="en-US" sz="2400" dirty="0" smtClean="0"/>
              <a:t>Develop regional LRFD resistance factors</a:t>
            </a:r>
          </a:p>
          <a:p>
            <a:r>
              <a:rPr lang="en-US" sz="2400" dirty="0" smtClean="0"/>
              <a:t>NTP expected any day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600" y="4977756"/>
            <a:ext cx="770802" cy="77080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pic>
        <p:nvPicPr>
          <p:cNvPr id="22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5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23717" y="6468488"/>
            <a:ext cx="3145212" cy="20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5886" y="6382512"/>
            <a:ext cx="584186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Alabama, Department of Civil Engineering</a:t>
            </a:r>
            <a:endParaRPr lang="en-US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5810" y="830095"/>
            <a:ext cx="8229600" cy="546031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949" y="1340740"/>
            <a:ext cx="3890502" cy="1806514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</a:p>
          <a:p>
            <a:r>
              <a:rPr lang="en-US" dirty="0" smtClean="0"/>
              <a:t>Comments</a:t>
            </a:r>
          </a:p>
          <a:p>
            <a:r>
              <a:rPr lang="en-US" dirty="0" smtClean="0"/>
              <a:t>Suggestions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806" y="1072968"/>
            <a:ext cx="3490390" cy="262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1007" b="7260"/>
          <a:stretch/>
        </p:blipFill>
        <p:spPr>
          <a:xfrm>
            <a:off x="258644" y="3343277"/>
            <a:ext cx="4348294" cy="28432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1257" y="192992"/>
            <a:ext cx="47985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 smtClean="0"/>
              <a:t>45</a:t>
            </a:r>
            <a:r>
              <a:rPr lang="en-US" baseline="30000" dirty="0" smtClean="0"/>
              <a:t>th</a:t>
            </a:r>
            <a:r>
              <a:rPr lang="en-US" dirty="0" smtClean="0"/>
              <a:t> STGEC - Mobile, AL – Oct. 29, 2014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10122" y="246221"/>
            <a:ext cx="21290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Shelby Hall - USA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072806" y="3892341"/>
            <a:ext cx="33091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dirty="0"/>
          </a:p>
          <a:p>
            <a:pPr lvl="0"/>
            <a:r>
              <a:rPr lang="en-US" sz="2800" dirty="0"/>
              <a:t>Thank you </a:t>
            </a:r>
            <a:r>
              <a:rPr lang="en-US" sz="2800" dirty="0" smtClean="0"/>
              <a:t>Alabama </a:t>
            </a:r>
            <a:r>
              <a:rPr lang="en-US" sz="2800" dirty="0"/>
              <a:t>Department of Transportation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6851" y="4473724"/>
            <a:ext cx="1164437" cy="1207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pic>
        <p:nvPicPr>
          <p:cNvPr id="21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8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5326" y="223770"/>
            <a:ext cx="20494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Testing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1493315" y="1383957"/>
            <a:ext cx="6748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 DRIVEN PILE IS A TESTED PILE!”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2500" t="40000" r="20625" b="20000"/>
          <a:stretch>
            <a:fillRect/>
          </a:stretch>
        </p:blipFill>
        <p:spPr bwMode="auto">
          <a:xfrm>
            <a:off x="369915" y="2077559"/>
            <a:ext cx="8088952" cy="337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5326" y="223770"/>
            <a:ext cx="20494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Testing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1656125" y="1009922"/>
            <a:ext cx="6511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 DRIVEN PILE IS A TESTED PILE!”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138" t="13111" r="25040" b="10997"/>
          <a:stretch/>
        </p:blipFill>
        <p:spPr>
          <a:xfrm>
            <a:off x="1052272" y="1686923"/>
            <a:ext cx="7115694" cy="431285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52272" y="5488176"/>
            <a:ext cx="2735408" cy="4529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7683" y="208381"/>
            <a:ext cx="20494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Testing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58" y="910817"/>
            <a:ext cx="6365051" cy="710262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Pile Testing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10" y="1916031"/>
            <a:ext cx="3844273" cy="194986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Estimates static resistance</a:t>
            </a:r>
          </a:p>
          <a:p>
            <a:r>
              <a:rPr lang="en-US" dirty="0" smtClean="0"/>
              <a:t>Estimates internal pile stresses</a:t>
            </a:r>
          </a:p>
          <a:p>
            <a:r>
              <a:rPr lang="en-US" dirty="0" smtClean="0"/>
              <a:t>Verifies pile integrity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514" y="1791730"/>
            <a:ext cx="4794422" cy="408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92" y="4069398"/>
            <a:ext cx="3209583" cy="2038313"/>
          </a:xfrm>
          <a:prstGeom prst="rect">
            <a:avLst/>
          </a:prstGeom>
        </p:spPr>
      </p:pic>
      <p:pic>
        <p:nvPicPr>
          <p:cNvPr id="13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53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55882" y="242795"/>
            <a:ext cx="20494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Testing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241" y="755595"/>
            <a:ext cx="6365051" cy="710262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PDA results: Case Method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629" y="1381515"/>
            <a:ext cx="5734273" cy="330912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11509" y="4952999"/>
            <a:ext cx="7942287" cy="1184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Uses Case method </a:t>
            </a:r>
            <a:r>
              <a:rPr lang="en-US" dirty="0"/>
              <a:t>e</a:t>
            </a:r>
            <a:r>
              <a:rPr lang="en-US" dirty="0" smtClean="0"/>
              <a:t>quations </a:t>
            </a:r>
          </a:p>
          <a:p>
            <a:r>
              <a:rPr lang="en-US" dirty="0" smtClean="0"/>
              <a:t>Provides immediate pile </a:t>
            </a:r>
            <a:r>
              <a:rPr lang="en-US" dirty="0"/>
              <a:t>resistances (RX7 Total Resistance)</a:t>
            </a:r>
            <a:endParaRPr lang="en-US" dirty="0" smtClean="0"/>
          </a:p>
          <a:p>
            <a:r>
              <a:rPr lang="en-US" dirty="0" smtClean="0"/>
              <a:t>Assumed soil damping values (J)</a:t>
            </a:r>
          </a:p>
        </p:txBody>
      </p:sp>
      <p:pic>
        <p:nvPicPr>
          <p:cNvPr id="13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46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55882" y="242795"/>
            <a:ext cx="20494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Testing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" y="1039829"/>
            <a:ext cx="8810368" cy="710262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Pile Testing – Signal Matching Software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9916" y="1925984"/>
            <a:ext cx="8375074" cy="385684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CAPWAP</a:t>
            </a:r>
            <a:r>
              <a:rPr lang="en-US" sz="2800" baseline="30000" dirty="0" smtClean="0"/>
              <a:t>®</a:t>
            </a:r>
            <a:r>
              <a:rPr lang="en-US" sz="2800" baseline="30000" dirty="0"/>
              <a:t> </a:t>
            </a:r>
            <a:r>
              <a:rPr lang="en-US" sz="2800" dirty="0"/>
              <a:t> </a:t>
            </a:r>
            <a:r>
              <a:rPr lang="en-US" sz="2800" dirty="0" smtClean="0"/>
              <a:t>is an iterative process to develop soil/pile interaction model</a:t>
            </a:r>
          </a:p>
          <a:p>
            <a:pPr lvl="1"/>
            <a:r>
              <a:rPr lang="en-US" sz="2400" dirty="0" smtClean="0"/>
              <a:t>Provides accurate toe and shaft resistances</a:t>
            </a:r>
          </a:p>
          <a:p>
            <a:pPr lvl="1"/>
            <a:r>
              <a:rPr lang="en-US" sz="2400" dirty="0" smtClean="0"/>
              <a:t>Provides load/displacement and iteratively determine the damping factor (J)</a:t>
            </a:r>
          </a:p>
          <a:p>
            <a:pPr lvl="1"/>
            <a:r>
              <a:rPr lang="en-US" sz="2400" dirty="0" smtClean="0"/>
              <a:t>Claims to be as accurate as Static Load </a:t>
            </a:r>
            <a:r>
              <a:rPr lang="en-US" sz="2400" dirty="0"/>
              <a:t>T</a:t>
            </a:r>
            <a:r>
              <a:rPr lang="en-US" sz="2400" dirty="0" smtClean="0"/>
              <a:t>esting</a:t>
            </a:r>
          </a:p>
          <a:p>
            <a:pPr lvl="1"/>
            <a:r>
              <a:rPr lang="en-US" sz="2400" dirty="0"/>
              <a:t>Requires trained, experienced </a:t>
            </a:r>
            <a:r>
              <a:rPr lang="en-US" sz="2400" dirty="0" smtClean="0"/>
              <a:t>personnel</a:t>
            </a:r>
          </a:p>
          <a:p>
            <a:pPr lvl="1"/>
            <a:r>
              <a:rPr lang="en-US" sz="2400" dirty="0" smtClean="0"/>
              <a:t>Non-unique results</a:t>
            </a:r>
          </a:p>
          <a:p>
            <a:pPr lvl="1"/>
            <a:r>
              <a:rPr lang="en-US" sz="2400" dirty="0" smtClean="0"/>
              <a:t>Time-consuming</a:t>
            </a:r>
            <a:endParaRPr lang="en-US" dirty="0" smtClean="0"/>
          </a:p>
        </p:txBody>
      </p:sp>
      <p:pic>
        <p:nvPicPr>
          <p:cNvPr id="9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8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55882" y="242795"/>
            <a:ext cx="20494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Testing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" y="1039829"/>
            <a:ext cx="8810368" cy="710262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Pile Testing – Signal Matching Software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9916" y="1925984"/>
            <a:ext cx="8375074" cy="385684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CAPWAP</a:t>
            </a:r>
            <a:r>
              <a:rPr lang="en-US" sz="2800" baseline="30000" dirty="0" smtClean="0"/>
              <a:t>®</a:t>
            </a:r>
            <a:r>
              <a:rPr lang="en-US" sz="2800" baseline="30000" dirty="0"/>
              <a:t> </a:t>
            </a:r>
            <a:r>
              <a:rPr lang="en-US" sz="2800" dirty="0"/>
              <a:t> </a:t>
            </a:r>
            <a:r>
              <a:rPr lang="en-US" sz="2800" dirty="0" smtClean="0"/>
              <a:t>is an iterative process to develop soil/pile interaction model</a:t>
            </a:r>
          </a:p>
          <a:p>
            <a:pPr lvl="1"/>
            <a:r>
              <a:rPr lang="en-US" sz="2400" dirty="0" smtClean="0"/>
              <a:t>Provides accurate toe and shaft resistances</a:t>
            </a:r>
          </a:p>
          <a:p>
            <a:pPr lvl="1"/>
            <a:r>
              <a:rPr lang="en-US" sz="2400" dirty="0" smtClean="0"/>
              <a:t>Provides load/displacement and iteratively determine the damping factor (J)</a:t>
            </a:r>
          </a:p>
          <a:p>
            <a:pPr lvl="1"/>
            <a:r>
              <a:rPr lang="en-US" sz="2400" dirty="0" smtClean="0"/>
              <a:t>Claims to be as accurate as Static Load </a:t>
            </a:r>
            <a:r>
              <a:rPr lang="en-US" sz="2400" dirty="0"/>
              <a:t>T</a:t>
            </a:r>
            <a:r>
              <a:rPr lang="en-US" sz="2400" dirty="0" smtClean="0"/>
              <a:t>esting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Requires trained, experienced </a:t>
            </a:r>
            <a:r>
              <a:rPr lang="en-US" sz="2400" dirty="0" smtClean="0">
                <a:solidFill>
                  <a:srgbClr val="FF0000"/>
                </a:solidFill>
              </a:rPr>
              <a:t>personnel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Non-unique results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Time-consuming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9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1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2544" y="192992"/>
            <a:ext cx="4754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US" dirty="0"/>
              <a:t>47</a:t>
            </a:r>
            <a:r>
              <a:rPr lang="en-US" baseline="30000" dirty="0"/>
              <a:t>th</a:t>
            </a:r>
            <a:r>
              <a:rPr lang="en-US" dirty="0"/>
              <a:t> STGEC – Biloxi, MS – Nov. 10,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55882" y="242795"/>
            <a:ext cx="20494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 smtClean="0"/>
              <a:t>Pile Testing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915" y="6449014"/>
            <a:ext cx="7340137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 anchor="t">
            <a:spAutoFit/>
          </a:bodyPr>
          <a:lstStyle/>
          <a:p>
            <a:r>
              <a:rPr lang="en-US" sz="1600" dirty="0" smtClean="0"/>
              <a:t>University of South Alabama - Dept. of Civil, Coastal, and Enviro. Engineering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" y="1039829"/>
            <a:ext cx="8810368" cy="710262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Pile Testing – Signal Matching Software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9916" y="1925984"/>
            <a:ext cx="8375074" cy="409243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iCAP</a:t>
            </a:r>
            <a:r>
              <a:rPr lang="en-US" sz="2800" baseline="30000" dirty="0" smtClean="0"/>
              <a:t>®</a:t>
            </a:r>
            <a:r>
              <a:rPr lang="en-US" sz="2800" baseline="30000" dirty="0"/>
              <a:t> </a:t>
            </a:r>
            <a:r>
              <a:rPr lang="en-US" sz="2800" dirty="0"/>
              <a:t> </a:t>
            </a:r>
            <a:r>
              <a:rPr lang="en-US" sz="2800" dirty="0" smtClean="0"/>
              <a:t>is an automatic Signal Matching Program within the PDA</a:t>
            </a:r>
          </a:p>
          <a:p>
            <a:pPr lvl="1"/>
            <a:r>
              <a:rPr lang="en-US" sz="2400" dirty="0"/>
              <a:t>Provides accurate toe and shaft resistances</a:t>
            </a:r>
          </a:p>
          <a:p>
            <a:pPr lvl="1"/>
            <a:r>
              <a:rPr lang="en-US" sz="2400" dirty="0"/>
              <a:t>Provides load/displacement and iteratively determine the damping factor (J)</a:t>
            </a:r>
          </a:p>
          <a:p>
            <a:pPr lvl="1"/>
            <a:r>
              <a:rPr lang="en-US" sz="2400" dirty="0"/>
              <a:t>Claims to be as accurate as </a:t>
            </a:r>
            <a:r>
              <a:rPr lang="en-US" sz="2400" dirty="0" smtClean="0"/>
              <a:t>CAPWAP???</a:t>
            </a:r>
            <a:endParaRPr lang="en-US" sz="2400" dirty="0"/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Requires trained, experienced personnel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Non-unique results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Time-consuming</a:t>
            </a:r>
          </a:p>
        </p:txBody>
      </p:sp>
      <p:pic>
        <p:nvPicPr>
          <p:cNvPr id="9" name="Picture 2" descr="http://www.mobleycontractors.com/images/MVC-006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92" y="197753"/>
            <a:ext cx="1012723" cy="886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26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13825</TotalTime>
  <Words>1771</Words>
  <Application>Microsoft Office PowerPoint</Application>
  <PresentationFormat>On-screen Show (4:3)</PresentationFormat>
  <Paragraphs>292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Dynamic Pile Testing  </vt:lpstr>
      <vt:lpstr>PDA results: Case Method </vt:lpstr>
      <vt:lpstr>Dynamic Pile Testing – Signal Matching Software  </vt:lpstr>
      <vt:lpstr>Dynamic Pile Testing – Signal Matching Software  </vt:lpstr>
      <vt:lpstr>Dynamic Pile Testing – Signal Matching Software  </vt:lpstr>
      <vt:lpstr>Dynamic Pile Testing – Signal Matching Software  </vt:lpstr>
      <vt:lpstr>Dynamic Pile Testing – Signal Matching Software  </vt:lpstr>
      <vt:lpstr>Dynamic Pile Testing – Signal Matching Software  </vt:lpstr>
      <vt:lpstr>iCAP– Signal Matching Software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Pile Setup Comparison Mobile River, AL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Alabama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 Webb</dc:creator>
  <cp:lastModifiedBy>esteward</cp:lastModifiedBy>
  <cp:revision>469</cp:revision>
  <cp:lastPrinted>2012-10-24T14:13:18Z</cp:lastPrinted>
  <dcterms:created xsi:type="dcterms:W3CDTF">2013-01-11T15:59:09Z</dcterms:created>
  <dcterms:modified xsi:type="dcterms:W3CDTF">2016-11-10T03:32:22Z</dcterms:modified>
</cp:coreProperties>
</file>